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700" r:id="rId2"/>
    <p:sldId id="493" r:id="rId3"/>
    <p:sldId id="740" r:id="rId4"/>
    <p:sldId id="749" r:id="rId5"/>
    <p:sldId id="847" r:id="rId6"/>
    <p:sldId id="743" r:id="rId7"/>
    <p:sldId id="744" r:id="rId8"/>
    <p:sldId id="748" r:id="rId9"/>
    <p:sldId id="750" r:id="rId10"/>
    <p:sldId id="742" r:id="rId11"/>
    <p:sldId id="751" r:id="rId12"/>
    <p:sldId id="746" r:id="rId13"/>
    <p:sldId id="753" r:id="rId14"/>
    <p:sldId id="754" r:id="rId15"/>
    <p:sldId id="755" r:id="rId16"/>
    <p:sldId id="756" r:id="rId17"/>
    <p:sldId id="757" r:id="rId18"/>
    <p:sldId id="717" r:id="rId19"/>
    <p:sldId id="719" r:id="rId20"/>
    <p:sldId id="718" r:id="rId21"/>
    <p:sldId id="720" r:id="rId22"/>
    <p:sldId id="758" r:id="rId23"/>
    <p:sldId id="684" r:id="rId24"/>
    <p:sldId id="787" r:id="rId25"/>
    <p:sldId id="788" r:id="rId26"/>
    <p:sldId id="789" r:id="rId27"/>
    <p:sldId id="784" r:id="rId28"/>
    <p:sldId id="685" r:id="rId29"/>
    <p:sldId id="779" r:id="rId30"/>
    <p:sldId id="778" r:id="rId31"/>
    <p:sldId id="782" r:id="rId32"/>
    <p:sldId id="747" r:id="rId33"/>
    <p:sldId id="768" r:id="rId34"/>
    <p:sldId id="759" r:id="rId35"/>
    <p:sldId id="785" r:id="rId36"/>
    <p:sldId id="786" r:id="rId37"/>
    <p:sldId id="760" r:id="rId38"/>
    <p:sldId id="761" r:id="rId39"/>
    <p:sldId id="771" r:id="rId40"/>
    <p:sldId id="775" r:id="rId41"/>
    <p:sldId id="781" r:id="rId42"/>
    <p:sldId id="763" r:id="rId43"/>
    <p:sldId id="774" r:id="rId44"/>
    <p:sldId id="762" r:id="rId45"/>
    <p:sldId id="790" r:id="rId46"/>
    <p:sldId id="776" r:id="rId47"/>
    <p:sldId id="777" r:id="rId48"/>
    <p:sldId id="791" r:id="rId49"/>
    <p:sldId id="764" r:id="rId50"/>
    <p:sldId id="792" r:id="rId51"/>
    <p:sldId id="772" r:id="rId52"/>
    <p:sldId id="773" r:id="rId53"/>
    <p:sldId id="765" r:id="rId54"/>
    <p:sldId id="766" r:id="rId55"/>
    <p:sldId id="793" r:id="rId56"/>
    <p:sldId id="794" r:id="rId57"/>
    <p:sldId id="795" r:id="rId58"/>
    <p:sldId id="796" r:id="rId59"/>
    <p:sldId id="797" r:id="rId60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FF0000"/>
    <a:srgbClr val="F01AED"/>
    <a:srgbClr val="920A90"/>
    <a:srgbClr val="FFFF00"/>
    <a:srgbClr val="292929"/>
    <a:srgbClr val="FFCC00"/>
    <a:srgbClr val="CC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zh-CN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3C0AE-B112-4E73-AEAB-2CF81DCA80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>
                <a:alpha val="62000"/>
              </a:srgb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&#22797;&#20998;&#35299;&#21453;&#24212;&#30340;&#24494;&#35266;&#26412;&#36136;.swf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矩形 65540"/>
          <p:cNvSpPr>
            <a:spLocks noChangeAspect="1"/>
          </p:cNvSpPr>
          <p:nvPr/>
        </p:nvSpPr>
        <p:spPr>
          <a:xfrm>
            <a:off x="3175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9090" name="矩形 65542"/>
          <p:cNvSpPr>
            <a:spLocks noChangeAspect="1"/>
          </p:cNvSpPr>
          <p:nvPr/>
        </p:nvSpPr>
        <p:spPr>
          <a:xfrm>
            <a:off x="3175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9091" name="矩形 65544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9092" name="矩形 65546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9093" name="矩形 65548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9094" name="图片 65551" descr="0150db937b50ebce871cc8575ff80de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9095" name="矩形 65553"/>
          <p:cNvSpPr/>
          <p:nvPr/>
        </p:nvSpPr>
        <p:spPr>
          <a:xfrm>
            <a:off x="899592" y="116632"/>
            <a:ext cx="7560840" cy="1846659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marL="342900" lvl="0" indent="-342900">
              <a:spcBef>
                <a:spcPct val="0"/>
              </a:spcBef>
            </a:pPr>
            <a:r>
              <a:rPr lang="zh-CN" altLang="en-US" sz="5400" b="1" dirty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酸碱盐世界之四：</a:t>
            </a:r>
            <a:endParaRPr lang="en-US" altLang="zh-CN" sz="5400" b="1" dirty="0">
              <a:solidFill>
                <a:srgbClr val="FFFF00"/>
              </a:solidFill>
              <a:latin typeface="黑体" pitchFamily="49" charset="-122"/>
              <a:ea typeface="黑体" pitchFamily="49" charset="-122"/>
            </a:endParaRPr>
          </a:p>
          <a:p>
            <a:pPr marL="342900" lvl="0" indent="-342900">
              <a:spcBef>
                <a:spcPct val="0"/>
              </a:spcBef>
            </a:pPr>
            <a:r>
              <a:rPr lang="en-US" altLang="zh-CN" sz="6000" b="1" dirty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     </a:t>
            </a:r>
            <a:r>
              <a:rPr lang="zh-CN" altLang="en-US" sz="4400" b="1" dirty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奇妙的酸碱盐世界</a:t>
            </a:r>
            <a:endParaRPr lang="zh-CN" sz="3600" b="1" i="0" u="none" dirty="0">
              <a:solidFill>
                <a:srgbClr val="FFFF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24129" y="2132856"/>
            <a:ext cx="324036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天津四中  李瑾婷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124744"/>
            <a:ext cx="9144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lvl="0"/>
            <a:r>
              <a:rPr lang="zh-CN" altLang="en-US" sz="4000" b="1" dirty="0">
                <a:latin typeface="+mn-ea"/>
                <a:ea typeface="+mn-ea"/>
                <a:sym typeface="+mn-ea"/>
              </a:rPr>
              <a:t>任务一：从</a:t>
            </a:r>
            <a:r>
              <a:rPr lang="zh-CN" altLang="en-US" sz="40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物质分类角度</a:t>
            </a:r>
            <a:r>
              <a:rPr lang="zh-CN" altLang="en-US" sz="4000" b="1" dirty="0">
                <a:latin typeface="+mn-ea"/>
                <a:ea typeface="+mn-ea"/>
                <a:sym typeface="+mn-ea"/>
              </a:rPr>
              <a:t>认识酸碱盐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70" y="4077072"/>
            <a:ext cx="914273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lvl="0"/>
            <a:r>
              <a:rPr lang="zh-CN" altLang="en-US" sz="4000" b="1" dirty="0">
                <a:latin typeface="+mn-ea"/>
                <a:ea typeface="+mn-ea"/>
                <a:sym typeface="+mn-ea"/>
              </a:rPr>
              <a:t>任务三</a:t>
            </a:r>
            <a:r>
              <a:rPr lang="en-US" altLang="zh-CN" sz="4000" b="1" dirty="0">
                <a:latin typeface="+mn-ea"/>
                <a:ea typeface="+mn-ea"/>
                <a:sym typeface="+mn-ea"/>
              </a:rPr>
              <a:t>:</a:t>
            </a:r>
            <a:r>
              <a:rPr lang="zh-CN" altLang="en-US" sz="4000" b="1" dirty="0">
                <a:latin typeface="+mn-ea"/>
                <a:ea typeface="+mn-ea"/>
                <a:sym typeface="+mn-ea"/>
              </a:rPr>
              <a:t>从</a:t>
            </a:r>
            <a:r>
              <a:rPr lang="zh-CN" altLang="en-US" sz="40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反应类型角度</a:t>
            </a:r>
            <a:r>
              <a:rPr lang="zh-CN" altLang="en-US" sz="4000" b="1" dirty="0">
                <a:latin typeface="+mn-ea"/>
                <a:ea typeface="+mn-ea"/>
                <a:sym typeface="+mn-ea"/>
              </a:rPr>
              <a:t>认识酸碱盐</a:t>
            </a:r>
            <a:endParaRPr lang="zh-CN" altLang="en-US" sz="4000" b="1" dirty="0">
              <a:solidFill>
                <a:schemeClr val="tx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70" y="2492896"/>
            <a:ext cx="914273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4000" b="1" noProof="1">
                <a:latin typeface="+mn-ea"/>
                <a:ea typeface="+mn-ea"/>
                <a:cs typeface="+mn-ea"/>
              </a:rPr>
              <a:t>任务二：从</a:t>
            </a:r>
            <a:r>
              <a:rPr lang="zh-CN" altLang="en-US" sz="4000" b="1" noProof="1">
                <a:solidFill>
                  <a:srgbClr val="FF0000"/>
                </a:solidFill>
                <a:latin typeface="+mn-ea"/>
                <a:ea typeface="+mn-ea"/>
                <a:cs typeface="+mn-ea"/>
              </a:rPr>
              <a:t>化学性质角度</a:t>
            </a:r>
            <a:r>
              <a:rPr lang="zh-CN" altLang="en-US" sz="4000" b="1" noProof="1">
                <a:latin typeface="+mn-ea"/>
                <a:ea typeface="+mn-ea"/>
                <a:cs typeface="+mn-ea"/>
              </a:rPr>
              <a:t>认识酸碱盐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411760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知识导航</a:t>
            </a:r>
          </a:p>
        </p:txBody>
      </p:sp>
      <p:sp>
        <p:nvSpPr>
          <p:cNvPr id="8" name="下箭头 7"/>
          <p:cNvSpPr/>
          <p:nvPr/>
        </p:nvSpPr>
        <p:spPr>
          <a:xfrm flipH="1">
            <a:off x="4499992" y="1916832"/>
            <a:ext cx="500066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下箭头 8"/>
          <p:cNvSpPr/>
          <p:nvPr/>
        </p:nvSpPr>
        <p:spPr>
          <a:xfrm flipH="1">
            <a:off x="4499992" y="3356992"/>
            <a:ext cx="500066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5" y="5445224"/>
            <a:ext cx="9143365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lvl="0" algn="l"/>
            <a:r>
              <a:rPr lang="zh-CN" altLang="en-US" sz="4000" b="1" dirty="0">
                <a:latin typeface="+mn-ea"/>
                <a:ea typeface="+mn-ea"/>
                <a:cs typeface="+mn-ea"/>
                <a:sym typeface="+mn-ea"/>
              </a:rPr>
              <a:t>任务四：</a:t>
            </a:r>
            <a:r>
              <a:rPr lang="zh-CN" altLang="en-US" sz="4000" b="1" dirty="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判断</a:t>
            </a:r>
            <a:r>
              <a:rPr lang="zh-CN" altLang="en-US" sz="4000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ea"/>
              </a:rPr>
              <a:t>复分解反应是否发生</a:t>
            </a:r>
            <a:endParaRPr lang="zh-CN" altLang="en-US" sz="4000" b="1" dirty="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5" name="下箭头 4"/>
          <p:cNvSpPr/>
          <p:nvPr/>
        </p:nvSpPr>
        <p:spPr>
          <a:xfrm flipH="1">
            <a:off x="4427984" y="4869160"/>
            <a:ext cx="500066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34924" y="17533"/>
            <a:ext cx="2952899" cy="707886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复习旧知</a:t>
            </a:r>
          </a:p>
        </p:txBody>
      </p:sp>
      <p:graphicFrame>
        <p:nvGraphicFramePr>
          <p:cNvPr id="9264" name="Group 48"/>
          <p:cNvGraphicFramePr>
            <a:graphicFrameLocks noGrp="1"/>
          </p:cNvGraphicFramePr>
          <p:nvPr/>
        </p:nvGraphicFramePr>
        <p:xfrm>
          <a:off x="323850" y="980728"/>
          <a:ext cx="8569325" cy="4482147"/>
        </p:xfrm>
        <a:graphic>
          <a:graphicData uri="http://schemas.openxmlformats.org/drawingml/2006/table">
            <a:tbl>
              <a:tblPr/>
              <a:tblGrid>
                <a:gridCol w="1151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7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6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51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5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项目</a:t>
                      </a: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kumimoji="1" lang="zh-CN" altLang="en-US" sz="4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酸</a:t>
                      </a:r>
                      <a:r>
                        <a:rPr kumimoji="1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kumimoji="1" lang="zh-CN" altLang="en-US" sz="6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碱</a:t>
                      </a:r>
                      <a:r>
                        <a:rPr kumimoji="1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kumimoji="1" lang="zh-CN" altLang="en-US" sz="6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盐</a:t>
                      </a:r>
                      <a:r>
                        <a:rPr kumimoji="1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kumimoji="1" lang="zh-CN" altLang="en-US" sz="6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概念</a:t>
                      </a: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kumimoji="1" lang="zh-CN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4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4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4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67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相同点</a:t>
                      </a: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kumimoji="1" lang="zh-CN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CN" sz="4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99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电离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通式</a:t>
                      </a:r>
                      <a:endParaRPr kumimoji="1" lang="zh-CN" altLang="en-US" sz="4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4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CN" altLang="en-US" sz="2800" b="1" baseline="30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253" name="Text Box 37"/>
          <p:cNvSpPr txBox="1">
            <a:spLocks noChangeArrowheads="1"/>
          </p:cNvSpPr>
          <p:nvPr/>
        </p:nvSpPr>
        <p:spPr bwMode="auto">
          <a:xfrm>
            <a:off x="1475656" y="1844824"/>
            <a:ext cx="199125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000" b="1" dirty="0"/>
              <a:t>电离时生成的阳</a:t>
            </a:r>
          </a:p>
          <a:p>
            <a:r>
              <a:rPr lang="zh-CN" altLang="en-US" sz="2000" b="1" dirty="0"/>
              <a:t>离子全部是氢离</a:t>
            </a:r>
          </a:p>
          <a:p>
            <a:r>
              <a:rPr lang="zh-CN" altLang="en-US" sz="2000" b="1" dirty="0"/>
              <a:t>子的化合物 </a:t>
            </a:r>
            <a:endParaRPr lang="zh-CN" altLang="en-US" sz="2400" b="1" dirty="0"/>
          </a:p>
          <a:p>
            <a:endParaRPr lang="zh-CN" altLang="en-US" sz="2400" dirty="0"/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3707904" y="1772816"/>
            <a:ext cx="224933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000" b="1" dirty="0"/>
              <a:t>电离时生成的阴离</a:t>
            </a:r>
          </a:p>
          <a:p>
            <a:r>
              <a:rPr lang="zh-CN" altLang="en-US" sz="2000" b="1" dirty="0"/>
              <a:t>子全部是氢氧根离</a:t>
            </a:r>
          </a:p>
          <a:p>
            <a:r>
              <a:rPr lang="zh-CN" altLang="en-US" sz="2000" b="1" dirty="0"/>
              <a:t>子的化合物 </a:t>
            </a:r>
            <a:endParaRPr lang="zh-CN" altLang="en-US" b="1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61" name="Text Box 45"/>
          <p:cNvSpPr txBox="1">
            <a:spLocks noChangeArrowheads="1"/>
          </p:cNvSpPr>
          <p:nvPr/>
        </p:nvSpPr>
        <p:spPr bwMode="auto">
          <a:xfrm>
            <a:off x="6588224" y="1772816"/>
            <a:ext cx="199125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000" b="1" dirty="0"/>
              <a:t>电离时生成金属</a:t>
            </a:r>
          </a:p>
          <a:p>
            <a:r>
              <a:rPr lang="zh-CN" altLang="en-US" sz="2000" b="1" dirty="0"/>
              <a:t>离子和酸根离子</a:t>
            </a:r>
          </a:p>
          <a:p>
            <a:r>
              <a:rPr lang="zh-CN" altLang="en-US" sz="2000" b="1" dirty="0"/>
              <a:t>的化合物 </a:t>
            </a:r>
          </a:p>
          <a:p>
            <a:endParaRPr lang="zh-CN" altLang="en-US" sz="2000" dirty="0"/>
          </a:p>
        </p:txBody>
      </p:sp>
      <p:sp>
        <p:nvSpPr>
          <p:cNvPr id="9265" name="Text Box 49"/>
          <p:cNvSpPr txBox="1">
            <a:spLocks noChangeArrowheads="1"/>
          </p:cNvSpPr>
          <p:nvPr/>
        </p:nvSpPr>
        <p:spPr bwMode="auto">
          <a:xfrm>
            <a:off x="2483768" y="3068960"/>
            <a:ext cx="54441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均为化合物，溶解后其水溶液都能导电</a:t>
            </a:r>
            <a:endParaRPr lang="en-US" altLang="zh-CN" sz="2400" b="1" dirty="0">
              <a:latin typeface="+mn-ea"/>
              <a:ea typeface="+mn-ea"/>
            </a:endParaRPr>
          </a:p>
          <a:p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75656" y="4077072"/>
            <a:ext cx="2160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0"/>
            <a:r>
              <a:rPr kumimoji="1" lang="zh-CN" altLang="en-US" sz="2400" b="1" dirty="0">
                <a:latin typeface="+mn-ea"/>
                <a:ea typeface="+mn-ea"/>
              </a:rPr>
              <a:t>酸</a:t>
            </a:r>
            <a:r>
              <a:rPr kumimoji="1" lang="en-US" altLang="zh-CN" sz="2400" b="1" dirty="0">
                <a:latin typeface="+mn-ea"/>
                <a:ea typeface="+mn-ea"/>
              </a:rPr>
              <a:t>=H</a:t>
            </a:r>
            <a:r>
              <a:rPr kumimoji="1" lang="en-US" altLang="zh-CN" sz="2400" b="1" baseline="30000" dirty="0">
                <a:latin typeface="+mn-ea"/>
                <a:ea typeface="+mn-ea"/>
              </a:rPr>
              <a:t>+</a:t>
            </a:r>
            <a:r>
              <a:rPr kumimoji="1" lang="en-US" altLang="zh-CN" sz="2400" b="1" dirty="0">
                <a:latin typeface="+mn-ea"/>
                <a:ea typeface="+mn-ea"/>
              </a:rPr>
              <a:t>+ </a:t>
            </a:r>
            <a:r>
              <a:rPr kumimoji="1" lang="zh-CN" altLang="en-US" sz="2400" b="1" dirty="0">
                <a:latin typeface="+mn-ea"/>
                <a:ea typeface="+mn-ea"/>
              </a:rPr>
              <a:t>酸根阴离子</a:t>
            </a:r>
          </a:p>
          <a:p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23929" y="4149080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0">
              <a:defRPr/>
            </a:pPr>
            <a:r>
              <a:rPr kumimoji="1" lang="zh-CN" altLang="en-US" sz="2400" b="1" dirty="0">
                <a:latin typeface="+mn-ea"/>
                <a:ea typeface="+mn-ea"/>
              </a:rPr>
              <a:t>碱</a:t>
            </a:r>
            <a:r>
              <a:rPr kumimoji="1" lang="en-US" altLang="zh-CN" sz="2400" b="1" dirty="0">
                <a:latin typeface="+mn-ea"/>
                <a:ea typeface="+mn-ea"/>
              </a:rPr>
              <a:t>=</a:t>
            </a:r>
            <a:r>
              <a:rPr kumimoji="1" lang="zh-CN" altLang="en-US" sz="2400" b="1" dirty="0">
                <a:latin typeface="+mn-ea"/>
                <a:ea typeface="+mn-ea"/>
              </a:rPr>
              <a:t>金属阳离子</a:t>
            </a:r>
            <a:r>
              <a:rPr kumimoji="1" lang="en-US" altLang="zh-CN" sz="2400" b="1" dirty="0">
                <a:latin typeface="+mn-ea"/>
                <a:ea typeface="+mn-ea"/>
              </a:rPr>
              <a:t>+ OH</a:t>
            </a:r>
            <a:r>
              <a:rPr kumimoji="1" lang="zh-CN" altLang="en-US" sz="2400" b="1" baseline="30000" dirty="0">
                <a:latin typeface="+mn-ea"/>
                <a:ea typeface="+mn-ea"/>
              </a:rPr>
              <a:t>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6217" y="4149080"/>
            <a:ext cx="2016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0"/>
            <a:r>
              <a:rPr kumimoji="1" lang="zh-CN" altLang="en-US" sz="2400" b="1" dirty="0">
                <a:latin typeface="+mn-ea"/>
                <a:ea typeface="+mn-ea"/>
              </a:rPr>
              <a:t>盐</a:t>
            </a:r>
            <a:r>
              <a:rPr kumimoji="1" lang="en-US" altLang="zh-CN" sz="2400" b="1" dirty="0">
                <a:latin typeface="+mn-ea"/>
                <a:ea typeface="+mn-ea"/>
              </a:rPr>
              <a:t>=</a:t>
            </a:r>
            <a:r>
              <a:rPr kumimoji="1" lang="zh-CN" altLang="en-US" sz="2400" b="1" dirty="0">
                <a:latin typeface="+mn-ea"/>
                <a:ea typeface="+mn-ea"/>
              </a:rPr>
              <a:t>金属阳离子</a:t>
            </a:r>
            <a:r>
              <a:rPr kumimoji="1" lang="en-US" altLang="zh-CN" sz="2400" b="1" dirty="0">
                <a:latin typeface="+mn-ea"/>
                <a:ea typeface="+mn-ea"/>
              </a:rPr>
              <a:t>+</a:t>
            </a:r>
            <a:r>
              <a:rPr kumimoji="1" lang="zh-CN" altLang="en-US" sz="2400" b="1" dirty="0">
                <a:latin typeface="+mn-ea"/>
                <a:ea typeface="+mn-ea"/>
              </a:rPr>
              <a:t>酸根阴离子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9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8" grpId="0"/>
      <p:bldP spid="9261" grpId="0"/>
      <p:bldP spid="9265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1556792"/>
            <a:ext cx="856895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lvl="0"/>
            <a:r>
              <a:rPr lang="zh-CN" altLang="en-US" sz="4000" b="1" dirty="0">
                <a:latin typeface="+mn-ea"/>
                <a:ea typeface="+mn-ea"/>
                <a:sym typeface="+mn-ea"/>
              </a:rPr>
              <a:t>任务一</a:t>
            </a:r>
            <a:r>
              <a:rPr lang="en-US" altLang="zh-CN" sz="4000" b="1" dirty="0">
                <a:latin typeface="+mn-ea"/>
                <a:ea typeface="+mn-ea"/>
                <a:sym typeface="+mn-ea"/>
              </a:rPr>
              <a:t>:</a:t>
            </a:r>
            <a:r>
              <a:rPr lang="zh-CN" altLang="en-US" sz="4000" b="1" dirty="0">
                <a:latin typeface="+mn-ea"/>
                <a:ea typeface="+mn-ea"/>
                <a:sym typeface="+mn-ea"/>
              </a:rPr>
              <a:t>从</a:t>
            </a:r>
            <a:r>
              <a:rPr lang="zh-CN" altLang="en-US" sz="40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物质分类角度</a:t>
            </a:r>
            <a:r>
              <a:rPr lang="zh-CN" altLang="en-US" sz="4000" b="1" dirty="0">
                <a:latin typeface="+mn-ea"/>
                <a:ea typeface="+mn-ea"/>
                <a:sym typeface="+mn-ea"/>
              </a:rPr>
              <a:t>认识酸碱盐</a:t>
            </a:r>
          </a:p>
        </p:txBody>
      </p:sp>
      <p:pic>
        <p:nvPicPr>
          <p:cNvPr id="56324" name="Picture 4" descr="https://timgsa.baidu.com/timg?image&amp;quality=80&amp;size=b9999_10000&amp;sec=1582124662210&amp;di=2d33879f5946350fd77ca11727bbf38b&amp;imgtype=0&amp;src=http%3A%2F%2Fpic.51yuansu.com%2Fpic3%2Fcover%2F01%2F52%2F45%2F59450d84c974e_6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9080"/>
            <a:ext cx="9144000" cy="2708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4925" y="0"/>
            <a:ext cx="2819400" cy="707886"/>
          </a:xfrm>
          <a:prstGeom prst="rect">
            <a:avLst/>
          </a:prstGeom>
          <a:solidFill>
            <a:srgbClr val="00FF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物质的分类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39552" y="1052736"/>
            <a:ext cx="51571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r>
              <a:rPr lang="zh-CN" altLang="en-US" sz="3200" b="1" dirty="0">
                <a:solidFill>
                  <a:srgbClr val="000000"/>
                </a:solidFill>
                <a:latin typeface="+mn-ea"/>
                <a:ea typeface="+mn-ea"/>
              </a:rPr>
              <a:t>纯净物：由一种物质组成</a:t>
            </a:r>
            <a:endParaRPr lang="zh-CN" altLang="en-US" sz="20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9552" y="1772816"/>
            <a:ext cx="639309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r>
              <a:rPr lang="zh-CN" altLang="en-US" sz="3200" b="1" dirty="0">
                <a:solidFill>
                  <a:srgbClr val="000000"/>
                </a:solidFill>
                <a:latin typeface="+mn-ea"/>
                <a:ea typeface="+mn-ea"/>
              </a:rPr>
              <a:t>混合物：由两种或多种物质组成</a:t>
            </a:r>
            <a:endParaRPr lang="zh-CN" altLang="en-US" sz="20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552" y="2564904"/>
            <a:ext cx="8013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lang="en-US" altLang="zh-CN" sz="3200" b="1" dirty="0">
                <a:latin typeface="+mn-ea"/>
                <a:ea typeface="+mn-ea"/>
                <a:cs typeface="Times New Roman" pitchFamily="18" charset="0"/>
              </a:rPr>
              <a:t>.</a:t>
            </a:r>
            <a:r>
              <a:rPr lang="zh-CN" altLang="en-US" sz="3200" b="1" dirty="0">
                <a:latin typeface="+mn-ea"/>
                <a:ea typeface="+mn-ea"/>
              </a:rPr>
              <a:t>单质：由同种元素组成的纯净物叫单质。</a:t>
            </a:r>
          </a:p>
        </p:txBody>
      </p:sp>
      <p:sp>
        <p:nvSpPr>
          <p:cNvPr id="6" name="矩形 5"/>
          <p:cNvSpPr/>
          <p:nvPr/>
        </p:nvSpPr>
        <p:spPr>
          <a:xfrm>
            <a:off x="539552" y="3356992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lang="en-US" altLang="zh-CN" sz="3200" b="1" dirty="0">
                <a:latin typeface="+mn-ea"/>
                <a:ea typeface="+mn-ea"/>
              </a:rPr>
              <a:t>.</a:t>
            </a:r>
            <a:r>
              <a:rPr lang="zh-CN" altLang="en-US" sz="3200" b="1" dirty="0">
                <a:latin typeface="+mn-ea"/>
                <a:ea typeface="+mn-ea"/>
              </a:rPr>
              <a:t>化合物：由不同种元素组成的纯净物叫化合物。</a:t>
            </a:r>
            <a:endParaRPr lang="zh-CN" altLang="en-US" sz="3200" dirty="0">
              <a:latin typeface="+mn-ea"/>
              <a:ea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552" y="4581128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itchFamily="18" charset="0"/>
                <a:ea typeface="+mn-ea"/>
                <a:cs typeface="Times New Roman" pitchFamily="18" charset="0"/>
              </a:rPr>
              <a:t>5</a:t>
            </a:r>
            <a:r>
              <a:rPr lang="en-US" altLang="zh-CN" sz="3200" b="1" dirty="0">
                <a:latin typeface="+mn-ea"/>
                <a:ea typeface="+mn-ea"/>
              </a:rPr>
              <a:t>.</a:t>
            </a:r>
            <a:r>
              <a:rPr lang="zh-CN" altLang="en-US" sz="3200" b="1" dirty="0">
                <a:latin typeface="+mn-ea"/>
                <a:ea typeface="+mn-ea"/>
              </a:rPr>
              <a:t>氧化物：由两种元素组成，其中一种元素是氧元素的化合物。</a:t>
            </a:r>
            <a:endParaRPr lang="zh-CN" altLang="en-US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4925" y="0"/>
            <a:ext cx="2819400" cy="707886"/>
          </a:xfrm>
          <a:prstGeom prst="rect">
            <a:avLst/>
          </a:prstGeom>
          <a:solidFill>
            <a:srgbClr val="00FF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物质的分类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66688" y="3306763"/>
            <a:ext cx="671512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CN" altLang="en-US" sz="3200" b="1" dirty="0"/>
              <a:t>物质</a:t>
            </a:r>
          </a:p>
        </p:txBody>
      </p:sp>
      <p:sp>
        <p:nvSpPr>
          <p:cNvPr id="2053" name="AutoShape 5"/>
          <p:cNvSpPr>
            <a:spLocks/>
          </p:cNvSpPr>
          <p:nvPr/>
        </p:nvSpPr>
        <p:spPr bwMode="auto">
          <a:xfrm>
            <a:off x="1475656" y="1916832"/>
            <a:ext cx="228600" cy="4038600"/>
          </a:xfrm>
          <a:prstGeom prst="leftBrace">
            <a:avLst>
              <a:gd name="adj1" fmla="val 14722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691680" y="5013176"/>
            <a:ext cx="671512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CN" altLang="en-US" sz="3200" b="1" dirty="0"/>
              <a:t>混合物</a:t>
            </a:r>
            <a:endParaRPr lang="en-US" altLang="zh-CN" sz="3200" b="1" dirty="0"/>
          </a:p>
        </p:txBody>
      </p:sp>
      <p:sp>
        <p:nvSpPr>
          <p:cNvPr id="2057" name="AutoShape 9"/>
          <p:cNvSpPr>
            <a:spLocks/>
          </p:cNvSpPr>
          <p:nvPr/>
        </p:nvSpPr>
        <p:spPr bwMode="auto">
          <a:xfrm>
            <a:off x="5580112" y="2996952"/>
            <a:ext cx="228600" cy="2667000"/>
          </a:xfrm>
          <a:prstGeom prst="leftBrace">
            <a:avLst>
              <a:gd name="adj1" fmla="val 283349"/>
              <a:gd name="adj2" fmla="val 4908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059832" y="1484784"/>
            <a:ext cx="67151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zh-CN" altLang="en-US" sz="3200" b="1" dirty="0"/>
              <a:t>单质</a:t>
            </a:r>
            <a:endParaRPr lang="en-US" altLang="zh-CN" sz="3200" b="1" dirty="0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2987824" y="3789040"/>
            <a:ext cx="671512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zh-CN" altLang="en-US" sz="3200" b="1" dirty="0"/>
              <a:t>化合物</a:t>
            </a:r>
            <a:endParaRPr lang="en-US" altLang="zh-CN" sz="3200" b="1" dirty="0"/>
          </a:p>
        </p:txBody>
      </p:sp>
      <p:sp>
        <p:nvSpPr>
          <p:cNvPr id="2060" name="AutoShape 12"/>
          <p:cNvSpPr>
            <a:spLocks/>
          </p:cNvSpPr>
          <p:nvPr/>
        </p:nvSpPr>
        <p:spPr bwMode="auto">
          <a:xfrm>
            <a:off x="3635896" y="1268760"/>
            <a:ext cx="228600" cy="1066800"/>
          </a:xfrm>
          <a:prstGeom prst="leftBrace">
            <a:avLst>
              <a:gd name="adj1" fmla="val 388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3995936" y="980728"/>
            <a:ext cx="18325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金属单质</a:t>
            </a:r>
            <a:endParaRPr lang="en-US" altLang="zh-CN" sz="3200" b="1" dirty="0">
              <a:latin typeface="+mn-ea"/>
              <a:ea typeface="+mn-ea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3995936" y="1484784"/>
            <a:ext cx="22445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非金属单质</a:t>
            </a:r>
            <a:endParaRPr lang="en-US" altLang="zh-CN" sz="3200" b="1" dirty="0">
              <a:latin typeface="+mn-ea"/>
              <a:ea typeface="+mn-ea"/>
            </a:endParaRP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923928" y="1988840"/>
            <a:ext cx="30243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稀有气体单质</a:t>
            </a:r>
            <a:endParaRPr lang="en-US" altLang="zh-CN" sz="3200" b="1" dirty="0">
              <a:latin typeface="+mn-ea"/>
              <a:ea typeface="+mn-ea"/>
            </a:endParaRPr>
          </a:p>
        </p:txBody>
      </p:sp>
      <p:sp>
        <p:nvSpPr>
          <p:cNvPr id="2072" name="AutoShape 24"/>
          <p:cNvSpPr>
            <a:spLocks/>
          </p:cNvSpPr>
          <p:nvPr/>
        </p:nvSpPr>
        <p:spPr bwMode="auto">
          <a:xfrm>
            <a:off x="3707904" y="3573016"/>
            <a:ext cx="457200" cy="2667000"/>
          </a:xfrm>
          <a:prstGeom prst="leftBrace">
            <a:avLst>
              <a:gd name="adj1" fmla="val 48611"/>
              <a:gd name="adj2" fmla="val 3494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zh-CN" altLang="zh-CN" b="1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4067944" y="3212976"/>
            <a:ext cx="15841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无</a:t>
            </a:r>
            <a:r>
              <a:rPr lang="en-US" altLang="zh-CN" sz="3200" b="1" dirty="0">
                <a:latin typeface="+mn-ea"/>
                <a:ea typeface="+mn-ea"/>
              </a:rPr>
              <a:t> </a:t>
            </a:r>
            <a:r>
              <a:rPr lang="zh-CN" altLang="en-US" sz="3200" b="1" dirty="0">
                <a:latin typeface="+mn-ea"/>
                <a:ea typeface="+mn-ea"/>
              </a:rPr>
              <a:t>机</a:t>
            </a:r>
          </a:p>
          <a:p>
            <a:r>
              <a:rPr lang="zh-CN" altLang="en-US" sz="3200" b="1" dirty="0">
                <a:latin typeface="+mn-ea"/>
                <a:ea typeface="+mn-ea"/>
              </a:rPr>
              <a:t>化合物</a:t>
            </a: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4067944" y="5661248"/>
            <a:ext cx="280764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/>
              <a:t>有  机</a:t>
            </a:r>
          </a:p>
          <a:p>
            <a:r>
              <a:rPr lang="zh-CN" altLang="en-US" sz="3200" b="1" dirty="0"/>
              <a:t>化合物</a:t>
            </a:r>
            <a:endParaRPr lang="zh-CN" altLang="en-US" sz="2800" b="1" dirty="0"/>
          </a:p>
        </p:txBody>
      </p:sp>
      <p:sp>
        <p:nvSpPr>
          <p:cNvPr id="2077" name="AutoShape 29"/>
          <p:cNvSpPr>
            <a:spLocks/>
          </p:cNvSpPr>
          <p:nvPr/>
        </p:nvSpPr>
        <p:spPr bwMode="auto">
          <a:xfrm>
            <a:off x="2843808" y="1556792"/>
            <a:ext cx="228600" cy="2438400"/>
          </a:xfrm>
          <a:prstGeom prst="leftBrace">
            <a:avLst>
              <a:gd name="adj1" fmla="val 88889"/>
              <a:gd name="adj2" fmla="val 23222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78" name="Text Box 3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796136" y="2636912"/>
            <a:ext cx="14205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b="1" dirty="0"/>
              <a:t>氧化物</a:t>
            </a: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6300192" y="3356992"/>
            <a:ext cx="7200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/>
              <a:t> </a:t>
            </a:r>
            <a:r>
              <a:rPr lang="zh-CN" altLang="en-US" sz="3200" b="1" dirty="0">
                <a:solidFill>
                  <a:srgbClr val="FF0000"/>
                </a:solidFill>
              </a:rPr>
              <a:t>酸</a:t>
            </a:r>
          </a:p>
        </p:txBody>
      </p:sp>
      <p:sp>
        <p:nvSpPr>
          <p:cNvPr id="2080" name="Text Box 32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6444208" y="4365104"/>
            <a:ext cx="5966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碱</a:t>
            </a:r>
          </a:p>
        </p:txBody>
      </p:sp>
      <p:sp>
        <p:nvSpPr>
          <p:cNvPr id="2081" name="Text Box 33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6372200" y="5445224"/>
            <a:ext cx="5966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盐</a:t>
            </a:r>
          </a:p>
        </p:txBody>
      </p:sp>
      <p:sp>
        <p:nvSpPr>
          <p:cNvPr id="2091" name="Text Box 43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1619672" y="1484784"/>
            <a:ext cx="67710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r>
              <a:rPr lang="en-US" altLang="zh-CN" sz="3200" b="1" dirty="0"/>
              <a:t> </a:t>
            </a:r>
            <a:r>
              <a:rPr lang="zh-CN" altLang="en-US" sz="3200" b="1" dirty="0"/>
              <a:t>纯净物</a:t>
            </a:r>
          </a:p>
        </p:txBody>
      </p:sp>
      <p:cxnSp>
        <p:nvCxnSpPr>
          <p:cNvPr id="35" name="直接箭头连接符 34"/>
          <p:cNvCxnSpPr>
            <a:stCxn id="2052" idx="3"/>
          </p:cNvCxnSpPr>
          <p:nvPr/>
        </p:nvCxnSpPr>
        <p:spPr>
          <a:xfrm flipV="1">
            <a:off x="838200" y="3750906"/>
            <a:ext cx="608045" cy="82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83568" y="314096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物质种类</a:t>
            </a:r>
          </a:p>
        </p:txBody>
      </p:sp>
      <p:cxnSp>
        <p:nvCxnSpPr>
          <p:cNvPr id="42" name="直接箭头连接符 41"/>
          <p:cNvCxnSpPr/>
          <p:nvPr/>
        </p:nvCxnSpPr>
        <p:spPr>
          <a:xfrm>
            <a:off x="2195736" y="227687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195736" y="1628800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元素种类</a:t>
            </a:r>
          </a:p>
        </p:txBody>
      </p:sp>
      <p:sp>
        <p:nvSpPr>
          <p:cNvPr id="26" name="AutoShape 12"/>
          <p:cNvSpPr>
            <a:spLocks/>
          </p:cNvSpPr>
          <p:nvPr/>
        </p:nvSpPr>
        <p:spPr bwMode="auto">
          <a:xfrm>
            <a:off x="7164288" y="3212976"/>
            <a:ext cx="72008" cy="792088"/>
          </a:xfrm>
          <a:prstGeom prst="leftBrace">
            <a:avLst>
              <a:gd name="adj1" fmla="val 388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7236296" y="2924944"/>
            <a:ext cx="1420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有氧酸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64288" y="3501008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无氧酸</a:t>
            </a:r>
          </a:p>
        </p:txBody>
      </p:sp>
      <p:sp>
        <p:nvSpPr>
          <p:cNvPr id="29" name="AutoShape 12"/>
          <p:cNvSpPr>
            <a:spLocks/>
          </p:cNvSpPr>
          <p:nvPr/>
        </p:nvSpPr>
        <p:spPr bwMode="auto">
          <a:xfrm>
            <a:off x="6948264" y="4221088"/>
            <a:ext cx="228600" cy="720080"/>
          </a:xfrm>
          <a:prstGeom prst="leftBrace">
            <a:avLst>
              <a:gd name="adj1" fmla="val 388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7092280" y="4005064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可溶性碱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92280" y="450912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难溶性碱</a:t>
            </a:r>
          </a:p>
        </p:txBody>
      </p:sp>
      <p:sp>
        <p:nvSpPr>
          <p:cNvPr id="32" name="AutoShape 12"/>
          <p:cNvSpPr>
            <a:spLocks/>
          </p:cNvSpPr>
          <p:nvPr/>
        </p:nvSpPr>
        <p:spPr bwMode="auto">
          <a:xfrm>
            <a:off x="6948264" y="5229200"/>
            <a:ext cx="228600" cy="1066800"/>
          </a:xfrm>
          <a:prstGeom prst="leftBrace">
            <a:avLst>
              <a:gd name="adj1" fmla="val 388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7092280" y="4941168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酸式盐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92280" y="5445224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碱式盐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36296" y="594928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正盐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5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3" grpId="0" animBg="1"/>
      <p:bldP spid="2056" grpId="0" autoUpdateAnimBg="0"/>
      <p:bldP spid="2057" grpId="0" animBg="1"/>
      <p:bldP spid="2058" grpId="0" autoUpdateAnimBg="0"/>
      <p:bldP spid="2059" grpId="0" autoUpdateAnimBg="0"/>
      <p:bldP spid="2060" grpId="0" animBg="1"/>
      <p:bldP spid="2061" grpId="0" autoUpdateAnimBg="0"/>
      <p:bldP spid="2062" grpId="0" autoUpdateAnimBg="0"/>
      <p:bldP spid="2063" grpId="0" autoUpdateAnimBg="0"/>
      <p:bldP spid="2072" grpId="0" animBg="1" autoUpdateAnimBg="0"/>
      <p:bldP spid="2075" grpId="0" autoUpdateAnimBg="0"/>
      <p:bldP spid="2076" grpId="0" autoUpdateAnimBg="0"/>
      <p:bldP spid="2077" grpId="0" animBg="1"/>
      <p:bldP spid="2078" grpId="0"/>
      <p:bldP spid="2079" grpId="0"/>
      <p:bldP spid="2080" grpId="0"/>
      <p:bldP spid="2081" grpId="0"/>
      <p:bldP spid="2091" grpId="0"/>
      <p:bldP spid="40" grpId="0"/>
      <p:bldP spid="43" grpId="0"/>
      <p:bldP spid="26" grpId="1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1772816"/>
            <a:ext cx="8568952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4000" b="1" noProof="1">
                <a:latin typeface="+mn-ea"/>
                <a:ea typeface="+mn-ea"/>
                <a:cs typeface="+mn-ea"/>
              </a:rPr>
              <a:t>任务二：从</a:t>
            </a:r>
            <a:r>
              <a:rPr lang="zh-CN" altLang="en-US" sz="4000" b="1" noProof="1">
                <a:solidFill>
                  <a:srgbClr val="FF0000"/>
                </a:solidFill>
                <a:latin typeface="+mn-ea"/>
                <a:ea typeface="+mn-ea"/>
                <a:cs typeface="+mn-ea"/>
              </a:rPr>
              <a:t>化学性质角度</a:t>
            </a:r>
            <a:r>
              <a:rPr lang="zh-CN" altLang="en-US" sz="4000" b="1" noProof="1">
                <a:latin typeface="+mn-ea"/>
                <a:ea typeface="+mn-ea"/>
                <a:cs typeface="+mn-ea"/>
              </a:rPr>
              <a:t>认识酸碱盐</a:t>
            </a:r>
          </a:p>
        </p:txBody>
      </p:sp>
      <p:pic>
        <p:nvPicPr>
          <p:cNvPr id="4" name="Picture 4" descr="https://timgsa.baidu.com/timg?image&amp;quality=80&amp;size=b9999_10000&amp;sec=1582124662210&amp;di=2d33879f5946350fd77ca11727bbf38b&amp;imgtype=0&amp;src=http%3A%2F%2Fpic.51yuansu.com%2Fpic3%2Fcover%2F01%2F52%2F45%2F59450d84c974e_6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9080"/>
            <a:ext cx="9144000" cy="2708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8"/>
          <p:cNvSpPr>
            <a:spLocks noChangeArrowheads="1"/>
          </p:cNvSpPr>
          <p:nvPr/>
        </p:nvSpPr>
        <p:spPr bwMode="auto">
          <a:xfrm>
            <a:off x="0" y="1412875"/>
            <a:ext cx="91440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2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2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2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1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1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600" b="1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231775" y="908720"/>
            <a:ext cx="89122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1.</a:t>
            </a:r>
            <a:r>
              <a:rPr kumimoji="0" lang="zh-CN" altLang="en-US" sz="2800" b="1" dirty="0">
                <a:latin typeface="+mn-ea"/>
                <a:ea typeface="+mn-ea"/>
              </a:rPr>
              <a:t>酸能使指示剂变色</a:t>
            </a:r>
          </a:p>
          <a:p>
            <a:pPr>
              <a:spcBef>
                <a:spcPct val="0"/>
              </a:spcBef>
            </a:pPr>
            <a:endParaRPr kumimoji="0" lang="en-US" altLang="zh-CN" sz="3200" b="1" dirty="0">
              <a:solidFill>
                <a:srgbClr val="89A806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250825" y="1828800"/>
            <a:ext cx="3600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kumimoji="0" lang="zh-CN" altLang="en-US" sz="2800" b="1" dirty="0">
                <a:latin typeface="+mn-ea"/>
                <a:ea typeface="+mn-ea"/>
              </a:rPr>
              <a:t>酸</a:t>
            </a:r>
            <a:r>
              <a:rPr kumimoji="0" lang="en-US" altLang="zh-CN" sz="2800" b="1" dirty="0">
                <a:latin typeface="+mn-ea"/>
                <a:ea typeface="+mn-ea"/>
                <a:cs typeface="Arial" pitchFamily="34" charset="0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金属</a:t>
            </a:r>
            <a:r>
              <a:rPr kumimoji="0" lang="en-US" altLang="zh-CN" sz="2800" b="1" dirty="0">
                <a:latin typeface="+mn-ea"/>
                <a:ea typeface="+mn-ea"/>
              </a:rPr>
              <a:t>=</a:t>
            </a:r>
            <a:r>
              <a:rPr kumimoji="0" lang="zh-CN" altLang="en-US" sz="2800" b="1" dirty="0">
                <a:latin typeface="+mn-ea"/>
                <a:ea typeface="+mn-ea"/>
              </a:rPr>
              <a:t>盐</a:t>
            </a:r>
            <a:r>
              <a:rPr kumimoji="0" lang="en-US" altLang="zh-CN" sz="2800" b="1" dirty="0">
                <a:latin typeface="+mn-ea"/>
                <a:ea typeface="+mn-ea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氢气</a:t>
            </a:r>
            <a:endParaRPr kumimoji="0" lang="zh-CN" altLang="en-US" sz="3200" b="1" dirty="0">
              <a:latin typeface="+mn-ea"/>
              <a:ea typeface="+mn-ea"/>
            </a:endParaRPr>
          </a:p>
        </p:txBody>
      </p: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250825" y="3048000"/>
            <a:ext cx="4176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3.</a:t>
            </a:r>
            <a:r>
              <a:rPr kumimoji="0" lang="zh-CN" altLang="en-US" sz="2800" b="1" dirty="0">
                <a:latin typeface="+mn-ea"/>
                <a:ea typeface="+mn-ea"/>
              </a:rPr>
              <a:t>酸</a:t>
            </a:r>
            <a:r>
              <a:rPr kumimoji="0" lang="en-US" altLang="zh-CN" sz="2800" b="1" dirty="0">
                <a:latin typeface="+mn-ea"/>
                <a:ea typeface="+mn-ea"/>
                <a:cs typeface="Arial" pitchFamily="34" charset="0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金属氧化物</a:t>
            </a:r>
            <a:r>
              <a:rPr kumimoji="0" lang="en-US" altLang="zh-CN" sz="2800" b="1" dirty="0">
                <a:latin typeface="+mn-ea"/>
                <a:ea typeface="+mn-ea"/>
              </a:rPr>
              <a:t>=</a:t>
            </a:r>
            <a:r>
              <a:rPr kumimoji="0" lang="zh-CN" altLang="en-US" sz="2800" b="1" dirty="0">
                <a:latin typeface="+mn-ea"/>
                <a:ea typeface="+mn-ea"/>
              </a:rPr>
              <a:t>盐</a:t>
            </a:r>
            <a:r>
              <a:rPr kumimoji="0" lang="en-US" altLang="zh-CN" sz="2800" b="1" dirty="0">
                <a:latin typeface="+mn-ea"/>
                <a:ea typeface="+mn-ea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水</a:t>
            </a:r>
          </a:p>
        </p:txBody>
      </p:sp>
      <p:sp>
        <p:nvSpPr>
          <p:cNvPr id="25622" name="Text Box 22"/>
          <p:cNvSpPr txBox="1">
            <a:spLocks noChangeArrowheads="1"/>
          </p:cNvSpPr>
          <p:nvPr/>
        </p:nvSpPr>
        <p:spPr bwMode="auto">
          <a:xfrm>
            <a:off x="251520" y="4077072"/>
            <a:ext cx="47799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4.</a:t>
            </a:r>
            <a:r>
              <a:rPr kumimoji="0" lang="zh-CN" altLang="en-US" sz="2800" b="1" dirty="0">
                <a:latin typeface="+mn-ea"/>
                <a:ea typeface="+mn-ea"/>
              </a:rPr>
              <a:t>酸</a:t>
            </a:r>
            <a:r>
              <a:rPr kumimoji="0" lang="en-US" altLang="zh-CN" sz="2800" b="1" dirty="0">
                <a:latin typeface="+mn-ea"/>
                <a:ea typeface="+mn-ea"/>
                <a:cs typeface="Arial" pitchFamily="34" charset="0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碱</a:t>
            </a:r>
            <a:r>
              <a:rPr kumimoji="0" lang="en-US" altLang="zh-CN" sz="2800" b="1" dirty="0">
                <a:latin typeface="+mn-ea"/>
                <a:ea typeface="+mn-ea"/>
              </a:rPr>
              <a:t>=</a:t>
            </a:r>
            <a:r>
              <a:rPr kumimoji="0" lang="zh-CN" altLang="en-US" sz="2800" b="1" dirty="0">
                <a:latin typeface="+mn-ea"/>
                <a:ea typeface="+mn-ea"/>
              </a:rPr>
              <a:t>盐</a:t>
            </a:r>
            <a:r>
              <a:rPr kumimoji="0" lang="en-US" altLang="zh-CN" sz="2800" b="1" dirty="0">
                <a:latin typeface="+mn-ea"/>
                <a:ea typeface="+mn-ea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水</a:t>
            </a:r>
          </a:p>
        </p:txBody>
      </p:sp>
      <p:sp>
        <p:nvSpPr>
          <p:cNvPr id="25623" name="Text Box 23"/>
          <p:cNvSpPr txBox="1">
            <a:spLocks noChangeArrowheads="1"/>
          </p:cNvSpPr>
          <p:nvPr/>
        </p:nvSpPr>
        <p:spPr bwMode="auto">
          <a:xfrm>
            <a:off x="251520" y="5013176"/>
            <a:ext cx="3617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5. </a:t>
            </a:r>
            <a:r>
              <a:rPr kumimoji="0" lang="zh-CN" altLang="en-US" sz="2800" b="1" dirty="0">
                <a:latin typeface="+mn-ea"/>
                <a:ea typeface="+mn-ea"/>
              </a:rPr>
              <a:t>酸</a:t>
            </a:r>
            <a:r>
              <a:rPr kumimoji="0" lang="en-US" altLang="zh-CN" sz="2800" b="1" dirty="0">
                <a:latin typeface="+mn-ea"/>
                <a:ea typeface="+mn-ea"/>
                <a:cs typeface="Arial" pitchFamily="34" charset="0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盐</a:t>
            </a:r>
            <a:r>
              <a:rPr kumimoji="0" lang="en-US" altLang="zh-CN" sz="2800" b="1" dirty="0">
                <a:latin typeface="+mn-ea"/>
                <a:ea typeface="+mn-ea"/>
              </a:rPr>
              <a:t>=</a:t>
            </a:r>
            <a:r>
              <a:rPr kumimoji="0" lang="zh-CN" altLang="en-US" sz="2800" b="1" dirty="0">
                <a:latin typeface="+mn-ea"/>
                <a:ea typeface="+mn-ea"/>
              </a:rPr>
              <a:t>新酸</a:t>
            </a:r>
            <a:r>
              <a:rPr kumimoji="0" lang="en-US" altLang="zh-CN" sz="2800" b="1" dirty="0">
                <a:latin typeface="+mn-ea"/>
                <a:ea typeface="+mn-ea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新盐</a:t>
            </a:r>
          </a:p>
        </p:txBody>
      </p:sp>
      <p:sp>
        <p:nvSpPr>
          <p:cNvPr id="25624" name="Text Box 24"/>
          <p:cNvSpPr txBox="1">
            <a:spLocks noChangeArrowheads="1"/>
          </p:cNvSpPr>
          <p:nvPr/>
        </p:nvSpPr>
        <p:spPr bwMode="auto">
          <a:xfrm>
            <a:off x="441325" y="1484313"/>
            <a:ext cx="87026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kumimoji="0" lang="zh-CN" altLang="en-US" b="1" dirty="0">
                <a:solidFill>
                  <a:srgbClr val="0000FF"/>
                </a:solidFill>
                <a:latin typeface="+mn-ea"/>
                <a:ea typeface="+mn-ea"/>
              </a:rPr>
              <a:t>酸能使紫色石蕊</a:t>
            </a:r>
            <a:r>
              <a:rPr lang="zh-CN" altLang="en-US" b="1" dirty="0">
                <a:solidFill>
                  <a:srgbClr val="0000FF"/>
                </a:solidFill>
                <a:latin typeface="+mn-ea"/>
                <a:ea typeface="+mn-ea"/>
              </a:rPr>
              <a:t>试液</a:t>
            </a:r>
            <a:r>
              <a:rPr kumimoji="0" lang="zh-CN" altLang="en-US" b="1" dirty="0">
                <a:solidFill>
                  <a:srgbClr val="0000FF"/>
                </a:solidFill>
                <a:latin typeface="+mn-ea"/>
                <a:ea typeface="+mn-ea"/>
              </a:rPr>
              <a:t>变红</a:t>
            </a:r>
            <a:r>
              <a:rPr kumimoji="0"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kumimoji="0" lang="zh-CN" altLang="en-US" b="1" dirty="0">
                <a:solidFill>
                  <a:srgbClr val="0000FF"/>
                </a:solidFill>
                <a:latin typeface="+mn-ea"/>
                <a:ea typeface="+mn-ea"/>
              </a:rPr>
              <a:t>能使无色酚酞试液不变色   </a:t>
            </a:r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611560" y="2564904"/>
            <a:ext cx="7200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Zn+H</a:t>
            </a:r>
            <a:r>
              <a:rPr kumimoji="0" lang="en-US" altLang="zh-CN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=ZnSO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↑                     Fe +H</a:t>
            </a:r>
            <a:r>
              <a:rPr kumimoji="0" lang="en-US" altLang="zh-CN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=FeSO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↑</a:t>
            </a:r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539552" y="3645024"/>
            <a:ext cx="871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CuO+H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=CuSO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                Fe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+6HCl=2FeCl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+3H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5628" name="Text Box 28"/>
          <p:cNvSpPr txBox="1">
            <a:spLocks noChangeArrowheads="1"/>
          </p:cNvSpPr>
          <p:nvPr/>
        </p:nvSpPr>
        <p:spPr bwMode="auto">
          <a:xfrm>
            <a:off x="539750" y="4581128"/>
            <a:ext cx="8604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NaOH+HCl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=NaCl+H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                    Cu(OH)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=CuSO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539552" y="5661248"/>
            <a:ext cx="76674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AgNO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+HCl=</a:t>
            </a:r>
            <a:r>
              <a:rPr kumimoji="0"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AgCl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↓+HNO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                     </a:t>
            </a:r>
            <a:r>
              <a:rPr kumimoji="0"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(NO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=BaSO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↓+ 2HNO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>
              <a:spcBef>
                <a:spcPct val="0"/>
              </a:spcBef>
            </a:pPr>
            <a:endParaRPr lang="en-US" altLang="zh-CN" b="1" dirty="0">
              <a:solidFill>
                <a:srgbClr val="0000FF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6401" name="Text Box 33"/>
          <p:cNvSpPr txBox="1">
            <a:spLocks noChangeArrowheads="1"/>
          </p:cNvSpPr>
          <p:nvPr/>
        </p:nvSpPr>
        <p:spPr bwMode="auto">
          <a:xfrm>
            <a:off x="1" y="0"/>
            <a:ext cx="2699792" cy="707886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酸的通性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9" grpId="0" autoUpdateAnimBg="0"/>
      <p:bldP spid="25620" grpId="0" autoUpdateAnimBg="0"/>
      <p:bldP spid="25621" grpId="0" autoUpdateAnimBg="0"/>
      <p:bldP spid="25622" grpId="0" autoUpdateAnimBg="0"/>
      <p:bldP spid="25623" grpId="0" autoUpdateAnimBg="0"/>
      <p:bldP spid="25624" grpId="0" autoUpdateAnimBg="0"/>
      <p:bldP spid="25626" grpId="0" autoUpdateAnimBg="0"/>
      <p:bldP spid="25627" grpId="0" autoUpdateAnimBg="0"/>
      <p:bldP spid="25628" grpId="0" autoUpdateAnimBg="0"/>
      <p:bldP spid="2562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95536" y="1052736"/>
            <a:ext cx="3432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+mn-ea"/>
                <a:ea typeface="+mn-ea"/>
              </a:rPr>
              <a:t>碱能使指示剂变色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323528" y="2276872"/>
            <a:ext cx="4455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+mn-ea"/>
                <a:ea typeface="+mn-ea"/>
              </a:rPr>
              <a:t>碱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非</a:t>
            </a:r>
            <a:r>
              <a:rPr kumimoji="0" lang="zh-CN" altLang="en-US" sz="2800" b="1" dirty="0">
                <a:latin typeface="+mn-ea"/>
                <a:ea typeface="+mn-ea"/>
              </a:rPr>
              <a:t>金属</a:t>
            </a:r>
            <a:r>
              <a:rPr lang="zh-CN" altLang="en-US" sz="2800" b="1" dirty="0">
                <a:latin typeface="+mn-ea"/>
                <a:ea typeface="+mn-ea"/>
              </a:rPr>
              <a:t>氧化物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水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251520" y="3429000"/>
            <a:ext cx="25394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CC0000"/>
                </a:solidFill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+mn-ea"/>
                <a:ea typeface="+mn-ea"/>
              </a:rPr>
              <a:t>碱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酸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水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323528" y="4437112"/>
            <a:ext cx="32784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4.</a:t>
            </a:r>
            <a:r>
              <a:rPr lang="zh-CN" altLang="en-US" sz="2800" b="1" dirty="0">
                <a:latin typeface="+mn-ea"/>
                <a:ea typeface="+mn-ea"/>
              </a:rPr>
              <a:t>碱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新碱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新盐</a:t>
            </a: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395536" y="2996952"/>
            <a:ext cx="7225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+Ca(OH)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                  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+2NaOH=Na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395536" y="4941168"/>
            <a:ext cx="88569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+2NaOH = Cu(OH)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Na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FeCl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+ 3NaOH=Fe(OH)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+3NaCl</a:t>
            </a:r>
            <a:endParaRPr lang="en-US" altLang="zh-CN" sz="1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77" name="Text Box 29"/>
          <p:cNvSpPr txBox="1">
            <a:spLocks noChangeArrowheads="1"/>
          </p:cNvSpPr>
          <p:nvPr/>
        </p:nvSpPr>
        <p:spPr bwMode="auto">
          <a:xfrm>
            <a:off x="323528" y="1700808"/>
            <a:ext cx="8135938" cy="36933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</a:rPr>
              <a:t>碱能使紫色的石蕊试液变蓝色，能使无色酚酞试液变红色</a:t>
            </a: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395536" y="3933056"/>
            <a:ext cx="8496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NaOH+HCl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=NaCl+H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                              Cu(OH)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=CuSO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1518" name="Text Box 32"/>
          <p:cNvSpPr txBox="1">
            <a:spLocks noChangeArrowheads="1"/>
          </p:cNvSpPr>
          <p:nvPr/>
        </p:nvSpPr>
        <p:spPr bwMode="auto">
          <a:xfrm>
            <a:off x="0" y="0"/>
            <a:ext cx="2613273" cy="707886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碱的通性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8" grpId="0" autoUpdateAnimBg="0"/>
      <p:bldP spid="27669" grpId="0" autoUpdateAnimBg="0"/>
      <p:bldP spid="27670" grpId="0" autoUpdateAnimBg="0"/>
      <p:bldP spid="27671" grpId="0" autoUpdateAnimBg="0"/>
      <p:bldP spid="27672" grpId="0" autoUpdateAnimBg="0"/>
      <p:bldP spid="27674" grpId="0" autoUpdateAnimBg="0"/>
      <p:bldP spid="27677" grpId="0" animBg="1"/>
      <p:bldP spid="2767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bpic.588ku.com/element_origin_min_pic/17/08/23/b168e2551d0ecc87ca7d4706e820e5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400600"/>
          </a:xfrm>
          <a:prstGeom prst="rect">
            <a:avLst/>
          </a:prstGeom>
          <a:noFill/>
        </p:spPr>
      </p:pic>
      <p:sp>
        <p:nvSpPr>
          <p:cNvPr id="5" name="文本框 1"/>
          <p:cNvSpPr txBox="1"/>
          <p:nvPr/>
        </p:nvSpPr>
        <p:spPr>
          <a:xfrm>
            <a:off x="0" y="0"/>
            <a:ext cx="6660232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lvl="0"/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小游戏</a:t>
            </a:r>
            <a:r>
              <a:rPr lang="en-US" altLang="zh-CN" sz="4000" b="1" dirty="0">
                <a:latin typeface="黑体" pitchFamily="49" charset="-122"/>
                <a:ea typeface="黑体" pitchFamily="49" charset="-122"/>
                <a:sym typeface="+mn-ea"/>
              </a:rPr>
              <a:t>:</a:t>
            </a:r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双手掌握“酸和碱”</a:t>
            </a:r>
          </a:p>
        </p:txBody>
      </p:sp>
      <p:sp>
        <p:nvSpPr>
          <p:cNvPr id="1030" name="AutoShape 6" descr="http://oss.quketing.com/19p/c/katongxi_gpqc/katongxi275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32" name="Picture 8" descr="http://oss.quketing.com/19p/c/katongxi_gpqc/katongxi2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0"/>
            <a:ext cx="1331640" cy="1589883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2195736" y="5229200"/>
            <a:ext cx="11657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ewBskvll BT" pitchFamily="18" charset="0"/>
              </a:rPr>
              <a:t>H</a:t>
            </a:r>
            <a:r>
              <a:rPr lang="en-US" altLang="zh-CN" sz="5400" b="1" cap="none" spc="0" baseline="50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ewBskvll BT" pitchFamily="18" charset="0"/>
              </a:rPr>
              <a:t>+</a:t>
            </a:r>
            <a:endParaRPr lang="zh-CN" altLang="en-US" sz="5400" b="1" cap="none" spc="0" baseline="50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ewBskvll BT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57469" y="5229200"/>
            <a:ext cx="15077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ewBskvll BT" pitchFamily="18" charset="0"/>
              </a:rPr>
              <a:t>OH</a:t>
            </a:r>
            <a:r>
              <a:rPr lang="en-US" altLang="zh-CN" sz="5400" b="1" cap="none" spc="0" baseline="50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ewBskvll BT" pitchFamily="18" charset="0"/>
              </a:rPr>
              <a:t>-</a:t>
            </a:r>
            <a:endParaRPr lang="zh-CN" altLang="en-US" sz="5400" b="1" cap="none" spc="0" baseline="50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ewBskvll BT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4077072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指示剂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3648" y="1916832"/>
            <a:ext cx="553998" cy="13042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活泼金属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23728" y="1340768"/>
            <a:ext cx="553998" cy="16071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金属氧化物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43808" y="1772816"/>
            <a:ext cx="553998" cy="39530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1555" y="2276872"/>
            <a:ext cx="553998" cy="6982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某盐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4368" y="4005064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指示剂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92280" y="1844824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宋体"/>
                <a:ea typeface="宋体"/>
              </a:rPr>
              <a:t>×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4208" y="1412776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非金属氧化物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96136" y="1700808"/>
            <a:ext cx="553998" cy="39530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6056" y="2204864"/>
            <a:ext cx="553998" cy="6982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某盐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23528" y="980728"/>
            <a:ext cx="32512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酸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新盐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新酸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251520" y="2204864"/>
            <a:ext cx="336342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C0000"/>
                </a:solidFill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碱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新盐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新碱</a:t>
            </a:r>
          </a:p>
          <a:p>
            <a:pPr>
              <a:spcBef>
                <a:spcPct val="0"/>
              </a:spcBef>
            </a:pP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323528" y="3501008"/>
            <a:ext cx="33505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C0000"/>
                </a:solidFill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盐 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两种新盐</a:t>
            </a:r>
          </a:p>
          <a:p>
            <a:pPr>
              <a:spcBef>
                <a:spcPct val="0"/>
              </a:spcBef>
            </a:pPr>
            <a:endParaRPr lang="zh-CN" altLang="en-US" sz="2800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323528" y="4653136"/>
            <a:ext cx="433163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4.</a:t>
            </a:r>
            <a:r>
              <a:rPr lang="zh-CN" altLang="en-US" sz="2800" b="1" dirty="0">
                <a:latin typeface="NewBskvll BT" pitchFamily="18" charset="0"/>
              </a:rPr>
              <a:t>盐</a:t>
            </a:r>
            <a:r>
              <a:rPr lang="en-US" altLang="zh-CN" sz="2800" b="1" dirty="0">
                <a:latin typeface="NewBskvll BT" pitchFamily="18" charset="0"/>
              </a:rPr>
              <a:t>+</a:t>
            </a:r>
            <a:r>
              <a:rPr lang="zh-CN" altLang="en-US" sz="2800" b="1" dirty="0">
                <a:latin typeface="NewBskvll BT" pitchFamily="18" charset="0"/>
              </a:rPr>
              <a:t>金属</a:t>
            </a:r>
            <a:r>
              <a:rPr lang="en-US" altLang="zh-CN" sz="2800" b="1" dirty="0">
                <a:latin typeface="NewBskvll BT" pitchFamily="18" charset="0"/>
              </a:rPr>
              <a:t>=</a:t>
            </a:r>
            <a:r>
              <a:rPr lang="zh-CN" altLang="en-US" sz="2800" b="1" dirty="0">
                <a:latin typeface="NewBskvll BT" pitchFamily="18" charset="0"/>
              </a:rPr>
              <a:t>新盐</a:t>
            </a:r>
            <a:r>
              <a:rPr lang="en-US" altLang="zh-CN" sz="2800" b="1" dirty="0">
                <a:latin typeface="NewBskvll BT" pitchFamily="18" charset="0"/>
              </a:rPr>
              <a:t>+</a:t>
            </a:r>
            <a:r>
              <a:rPr lang="zh-CN" altLang="en-US" sz="2800" b="1" dirty="0">
                <a:latin typeface="NewBskvll BT" pitchFamily="18" charset="0"/>
              </a:rPr>
              <a:t>新金属</a:t>
            </a:r>
          </a:p>
          <a:p>
            <a:pPr>
              <a:spcBef>
                <a:spcPct val="0"/>
              </a:spcBef>
            </a:pPr>
            <a:endParaRPr lang="zh-CN" altLang="en-US" sz="2800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354013" y="23622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endParaRPr lang="en-US" altLang="zh-CN" b="1" dirty="0">
              <a:solidFill>
                <a:srgbClr val="0000FF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323528" y="2996952"/>
            <a:ext cx="92890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+2NaOH=Cu(OH)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+Na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         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Ca(OH)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+Na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=CaCO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+2NaOH</a:t>
            </a:r>
          </a:p>
          <a:p>
            <a:pPr>
              <a:spcBef>
                <a:spcPct val="0"/>
              </a:spcBef>
            </a:pPr>
            <a:endParaRPr lang="en-US" altLang="zh-CN" sz="1400" b="1" dirty="0">
              <a:solidFill>
                <a:srgbClr val="0000FF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7677" name="Text Box 29"/>
          <p:cNvSpPr txBox="1">
            <a:spLocks noChangeArrowheads="1"/>
          </p:cNvSpPr>
          <p:nvPr/>
        </p:nvSpPr>
        <p:spPr bwMode="auto">
          <a:xfrm>
            <a:off x="323528" y="1628800"/>
            <a:ext cx="8820472" cy="92333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+2HCl=CaCl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+CO 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↑            </a:t>
            </a: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(NO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=BaSO</a:t>
            </a:r>
            <a:r>
              <a:rPr lang="en-US" altLang="zh-CN" sz="1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↓+2HNO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endParaRPr lang="en-US" altLang="zh-CN" b="1" dirty="0">
              <a:solidFill>
                <a:srgbClr val="0000FF"/>
              </a:solidFill>
              <a:latin typeface="Arial" pitchFamily="34" charset="0"/>
            </a:endParaRPr>
          </a:p>
          <a:p>
            <a:r>
              <a:rPr lang="en-US" altLang="zh-CN" b="1" dirty="0">
                <a:solidFill>
                  <a:srgbClr val="0000FF"/>
                </a:solidFill>
                <a:latin typeface="Arial" pitchFamily="34" charset="0"/>
              </a:rPr>
              <a:t>   </a:t>
            </a:r>
          </a:p>
        </p:txBody>
      </p:sp>
      <p:sp>
        <p:nvSpPr>
          <p:cNvPr id="21518" name="Text Box 32"/>
          <p:cNvSpPr txBox="1">
            <a:spLocks noChangeArrowheads="1"/>
          </p:cNvSpPr>
          <p:nvPr/>
        </p:nvSpPr>
        <p:spPr bwMode="auto">
          <a:xfrm>
            <a:off x="0" y="0"/>
            <a:ext cx="2699792" cy="707886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盐的通性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53732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5536" y="4149080"/>
            <a:ext cx="794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KCl+AgNO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↓+KNO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                                    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+BaCl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=BaSO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↓  +2NaCl</a:t>
            </a:r>
            <a:endParaRPr lang="en-US" altLang="zh-C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7544" y="5373216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</a:pPr>
            <a:r>
              <a:rPr kumimoji="1" lang="en-US" altLang="zh-CN" sz="20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Fe+CuSO</a:t>
            </a:r>
            <a:r>
              <a:rPr kumimoji="1" lang="en-US" altLang="zh-CN" sz="2000" b="1" baseline="-3000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= FeSO</a:t>
            </a:r>
            <a:r>
              <a:rPr kumimoji="1" lang="en-US" altLang="zh-CN" sz="2000" b="1" baseline="-3000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+Cu                        Cu+2AgNO</a:t>
            </a:r>
            <a:r>
              <a:rPr kumimoji="1" lang="en-US" altLang="zh-CN" sz="2000" b="1" baseline="-3000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= Cu(NO</a:t>
            </a:r>
            <a:r>
              <a:rPr kumimoji="1" lang="en-US" altLang="zh-CN" sz="2000" b="1" baseline="-3000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)</a:t>
            </a:r>
            <a:r>
              <a:rPr kumimoji="1" lang="en-US" altLang="zh-CN" sz="11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+2Ag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8" grpId="0"/>
      <p:bldP spid="27669" grpId="0"/>
      <p:bldP spid="27670" grpId="0"/>
      <p:bldP spid="27671" grpId="0"/>
      <p:bldP spid="27674" grpId="0"/>
      <p:bldP spid="27677" grpId="0" animBg="1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0" y="1700808"/>
            <a:ext cx="914273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lvl="0"/>
            <a:r>
              <a:rPr lang="zh-CN" altLang="en-US" sz="4000" b="1" dirty="0">
                <a:latin typeface="+mn-ea"/>
                <a:ea typeface="+mn-ea"/>
                <a:sym typeface="+mn-ea"/>
              </a:rPr>
              <a:t>任务三</a:t>
            </a:r>
            <a:r>
              <a:rPr lang="en-US" altLang="zh-CN" sz="4000" b="1" dirty="0">
                <a:latin typeface="+mn-ea"/>
                <a:ea typeface="+mn-ea"/>
                <a:sym typeface="+mn-ea"/>
              </a:rPr>
              <a:t>:</a:t>
            </a:r>
            <a:r>
              <a:rPr lang="zh-CN" altLang="en-US" sz="4000" b="1" dirty="0">
                <a:latin typeface="+mn-ea"/>
                <a:ea typeface="+mn-ea"/>
                <a:sym typeface="+mn-ea"/>
              </a:rPr>
              <a:t>从</a:t>
            </a:r>
            <a:r>
              <a:rPr lang="zh-CN" altLang="en-US" sz="40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反应类型角度</a:t>
            </a:r>
            <a:r>
              <a:rPr lang="zh-CN" altLang="en-US" sz="4000" b="1" dirty="0">
                <a:latin typeface="+mn-ea"/>
                <a:ea typeface="+mn-ea"/>
                <a:sym typeface="+mn-ea"/>
              </a:rPr>
              <a:t>认识酸碱盐</a:t>
            </a:r>
            <a:endParaRPr lang="zh-CN" altLang="en-US" sz="4000" b="1" dirty="0">
              <a:solidFill>
                <a:schemeClr val="tx1"/>
              </a:solidFill>
              <a:latin typeface="+mn-ea"/>
              <a:ea typeface="+mn-ea"/>
              <a:sym typeface="+mn-ea"/>
            </a:endParaRPr>
          </a:p>
        </p:txBody>
      </p:sp>
      <p:pic>
        <p:nvPicPr>
          <p:cNvPr id="3" name="Picture 4" descr="https://timgsa.baidu.com/timg?image&amp;quality=80&amp;size=b9999_10000&amp;sec=1582124662210&amp;di=2d33879f5946350fd77ca11727bbf38b&amp;imgtype=0&amp;src=http%3A%2F%2Fpic.51yuansu.com%2Fpic3%2Fcover%2F01%2F52%2F45%2F59450d84c974e_6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9080"/>
            <a:ext cx="9144000" cy="2708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04" name="Group 180"/>
          <p:cNvGraphicFramePr>
            <a:graphicFrameLocks noGrp="1"/>
          </p:cNvGraphicFramePr>
          <p:nvPr/>
        </p:nvGraphicFramePr>
        <p:xfrm>
          <a:off x="119063" y="836711"/>
          <a:ext cx="8845550" cy="5854437"/>
        </p:xfrm>
        <a:graphic>
          <a:graphicData uri="http://schemas.openxmlformats.org/drawingml/2006/table">
            <a:tbl>
              <a:tblPr/>
              <a:tblGrid>
                <a:gridCol w="48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83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化 合 反 应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46800" marB="4680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分 解 反 应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置 换 反 应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复 分 解 反 应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6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定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义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 由两种或两种以上物质生成另一种物质的反应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 由一种物质生成两种或两种以上其它物质的反应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 由一种单质与一种化合物反应，生成另一种单质与另一种化合物的反应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 由两种化合物互相交换成分生成另外两种化合物的反应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4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通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式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A+B→AB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AB→A+B+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AB + C→A +BC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AB + CD→ AD+ BC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08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特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征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 反应物为多种而生成物只有一种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即“多变一”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 反应物只有一种而生成物有多种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 即“一变多”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  反应物与生成物都是两种，且都是单质和化合物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反应物和生成物都为化合物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3563888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基本反应类型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8"/>
          <p:cNvSpPr>
            <a:spLocks noChangeArrowheads="1"/>
          </p:cNvSpPr>
          <p:nvPr/>
        </p:nvSpPr>
        <p:spPr bwMode="auto">
          <a:xfrm>
            <a:off x="0" y="1412875"/>
            <a:ext cx="91440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2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2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2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1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 b="1">
              <a:solidFill>
                <a:schemeClr val="tx1"/>
              </a:solidFill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600" b="1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231775" y="908720"/>
            <a:ext cx="89122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1.</a:t>
            </a:r>
            <a:r>
              <a:rPr kumimoji="0" lang="zh-CN" altLang="en-US" sz="2800" b="1" dirty="0">
                <a:latin typeface="+mn-ea"/>
                <a:ea typeface="+mn-ea"/>
              </a:rPr>
              <a:t>能使指示剂变色</a:t>
            </a:r>
          </a:p>
          <a:p>
            <a:pPr>
              <a:spcBef>
                <a:spcPct val="0"/>
              </a:spcBef>
            </a:pPr>
            <a:endParaRPr kumimoji="0" lang="en-US" altLang="zh-CN" sz="3200" b="1" dirty="0">
              <a:solidFill>
                <a:srgbClr val="89A806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250825" y="1828800"/>
            <a:ext cx="3600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kumimoji="0" lang="zh-CN" altLang="en-US" sz="2800" b="1" dirty="0">
                <a:latin typeface="+mn-ea"/>
                <a:ea typeface="+mn-ea"/>
              </a:rPr>
              <a:t>酸</a:t>
            </a:r>
            <a:r>
              <a:rPr kumimoji="0" lang="en-US" altLang="zh-CN" sz="2800" b="1" dirty="0">
                <a:latin typeface="+mn-ea"/>
                <a:ea typeface="+mn-ea"/>
                <a:cs typeface="Arial" pitchFamily="34" charset="0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金属</a:t>
            </a:r>
            <a:r>
              <a:rPr kumimoji="0" lang="en-US" altLang="zh-CN" sz="2800" b="1" dirty="0">
                <a:latin typeface="+mn-ea"/>
                <a:ea typeface="+mn-ea"/>
              </a:rPr>
              <a:t>=</a:t>
            </a:r>
            <a:r>
              <a:rPr kumimoji="0" lang="zh-CN" altLang="en-US" sz="2800" b="1" dirty="0">
                <a:latin typeface="+mn-ea"/>
                <a:ea typeface="+mn-ea"/>
              </a:rPr>
              <a:t>盐</a:t>
            </a:r>
            <a:r>
              <a:rPr kumimoji="0" lang="en-US" altLang="zh-CN" sz="2800" b="1" dirty="0">
                <a:latin typeface="+mn-ea"/>
                <a:ea typeface="+mn-ea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氢气</a:t>
            </a:r>
            <a:endParaRPr kumimoji="0" lang="zh-CN" altLang="en-US" sz="3200" b="1" dirty="0">
              <a:latin typeface="+mn-ea"/>
              <a:ea typeface="+mn-ea"/>
            </a:endParaRPr>
          </a:p>
        </p:txBody>
      </p: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250825" y="3048000"/>
            <a:ext cx="4176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3.</a:t>
            </a:r>
            <a:r>
              <a:rPr kumimoji="0" lang="zh-CN" altLang="en-US" sz="2800" b="1" dirty="0">
                <a:latin typeface="+mn-ea"/>
                <a:ea typeface="+mn-ea"/>
              </a:rPr>
              <a:t>酸</a:t>
            </a:r>
            <a:r>
              <a:rPr kumimoji="0" lang="en-US" altLang="zh-CN" sz="2800" b="1" dirty="0">
                <a:latin typeface="+mn-ea"/>
                <a:ea typeface="+mn-ea"/>
                <a:cs typeface="Arial" pitchFamily="34" charset="0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金属氧化物</a:t>
            </a:r>
            <a:r>
              <a:rPr kumimoji="0" lang="en-US" altLang="zh-CN" sz="2800" b="1" dirty="0">
                <a:latin typeface="+mn-ea"/>
                <a:ea typeface="+mn-ea"/>
              </a:rPr>
              <a:t>=</a:t>
            </a:r>
            <a:r>
              <a:rPr kumimoji="0" lang="zh-CN" altLang="en-US" sz="2800" b="1" dirty="0">
                <a:latin typeface="+mn-ea"/>
                <a:ea typeface="+mn-ea"/>
              </a:rPr>
              <a:t>盐</a:t>
            </a:r>
            <a:r>
              <a:rPr kumimoji="0" lang="en-US" altLang="zh-CN" sz="2800" b="1" dirty="0">
                <a:latin typeface="+mn-ea"/>
                <a:ea typeface="+mn-ea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水</a:t>
            </a:r>
          </a:p>
        </p:txBody>
      </p:sp>
      <p:sp>
        <p:nvSpPr>
          <p:cNvPr id="25622" name="Text Box 22"/>
          <p:cNvSpPr txBox="1">
            <a:spLocks noChangeArrowheads="1"/>
          </p:cNvSpPr>
          <p:nvPr/>
        </p:nvSpPr>
        <p:spPr bwMode="auto">
          <a:xfrm>
            <a:off x="251520" y="4077072"/>
            <a:ext cx="47799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4.</a:t>
            </a:r>
            <a:r>
              <a:rPr kumimoji="0" lang="zh-CN" altLang="en-US" sz="2800" b="1" dirty="0">
                <a:latin typeface="+mn-ea"/>
                <a:ea typeface="+mn-ea"/>
              </a:rPr>
              <a:t>酸</a:t>
            </a:r>
            <a:r>
              <a:rPr kumimoji="0" lang="en-US" altLang="zh-CN" sz="2800" b="1" dirty="0">
                <a:latin typeface="+mn-ea"/>
                <a:ea typeface="+mn-ea"/>
                <a:cs typeface="Arial" pitchFamily="34" charset="0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碱</a:t>
            </a:r>
            <a:r>
              <a:rPr kumimoji="0" lang="en-US" altLang="zh-CN" sz="2800" b="1" dirty="0">
                <a:latin typeface="+mn-ea"/>
                <a:ea typeface="+mn-ea"/>
              </a:rPr>
              <a:t>=</a:t>
            </a:r>
            <a:r>
              <a:rPr kumimoji="0" lang="zh-CN" altLang="en-US" sz="2800" b="1" dirty="0">
                <a:latin typeface="+mn-ea"/>
                <a:ea typeface="+mn-ea"/>
              </a:rPr>
              <a:t>盐</a:t>
            </a:r>
            <a:r>
              <a:rPr kumimoji="0" lang="en-US" altLang="zh-CN" sz="2800" b="1" dirty="0">
                <a:latin typeface="+mn-ea"/>
                <a:ea typeface="+mn-ea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水</a:t>
            </a:r>
          </a:p>
        </p:txBody>
      </p:sp>
      <p:sp>
        <p:nvSpPr>
          <p:cNvPr id="25623" name="Text Box 23"/>
          <p:cNvSpPr txBox="1">
            <a:spLocks noChangeArrowheads="1"/>
          </p:cNvSpPr>
          <p:nvPr/>
        </p:nvSpPr>
        <p:spPr bwMode="auto">
          <a:xfrm>
            <a:off x="251520" y="5013176"/>
            <a:ext cx="3617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5. </a:t>
            </a:r>
            <a:r>
              <a:rPr kumimoji="0" lang="zh-CN" altLang="en-US" sz="2800" b="1" dirty="0">
                <a:latin typeface="+mn-ea"/>
                <a:ea typeface="+mn-ea"/>
              </a:rPr>
              <a:t>酸</a:t>
            </a:r>
            <a:r>
              <a:rPr kumimoji="0" lang="en-US" altLang="zh-CN" sz="2800" b="1" dirty="0">
                <a:latin typeface="+mn-ea"/>
                <a:ea typeface="+mn-ea"/>
                <a:cs typeface="Arial" pitchFamily="34" charset="0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盐</a:t>
            </a:r>
            <a:r>
              <a:rPr kumimoji="0" lang="en-US" altLang="zh-CN" sz="2800" b="1" dirty="0">
                <a:latin typeface="+mn-ea"/>
                <a:ea typeface="+mn-ea"/>
              </a:rPr>
              <a:t>=</a:t>
            </a:r>
            <a:r>
              <a:rPr kumimoji="0" lang="zh-CN" altLang="en-US" sz="2800" b="1" dirty="0">
                <a:latin typeface="+mn-ea"/>
                <a:ea typeface="+mn-ea"/>
              </a:rPr>
              <a:t>新酸</a:t>
            </a:r>
            <a:r>
              <a:rPr kumimoji="0" lang="en-US" altLang="zh-CN" sz="2800" b="1" dirty="0">
                <a:latin typeface="+mn-ea"/>
                <a:ea typeface="+mn-ea"/>
              </a:rPr>
              <a:t>+</a:t>
            </a:r>
            <a:r>
              <a:rPr kumimoji="0" lang="zh-CN" altLang="en-US" sz="2800" b="1" dirty="0">
                <a:latin typeface="+mn-ea"/>
                <a:ea typeface="+mn-ea"/>
              </a:rPr>
              <a:t>新盐</a:t>
            </a:r>
          </a:p>
        </p:txBody>
      </p:sp>
      <p:sp>
        <p:nvSpPr>
          <p:cNvPr id="25624" name="Text Box 24"/>
          <p:cNvSpPr txBox="1">
            <a:spLocks noChangeArrowheads="1"/>
          </p:cNvSpPr>
          <p:nvPr/>
        </p:nvSpPr>
        <p:spPr bwMode="auto">
          <a:xfrm>
            <a:off x="441325" y="1484313"/>
            <a:ext cx="87026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kumimoji="0" lang="zh-CN" altLang="en-US" b="1" dirty="0">
                <a:solidFill>
                  <a:srgbClr val="0000FF"/>
                </a:solidFill>
                <a:latin typeface="+mn-ea"/>
                <a:ea typeface="+mn-ea"/>
              </a:rPr>
              <a:t>酸能使紫色石蕊试液变红</a:t>
            </a:r>
            <a:r>
              <a:rPr kumimoji="0"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kumimoji="0" lang="zh-CN" altLang="en-US" b="1" dirty="0">
                <a:solidFill>
                  <a:srgbClr val="0000FF"/>
                </a:solidFill>
                <a:latin typeface="+mn-ea"/>
                <a:ea typeface="+mn-ea"/>
              </a:rPr>
              <a:t>能使无色酚酞试液不变色   </a:t>
            </a:r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611560" y="2564904"/>
            <a:ext cx="7200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Zn+H</a:t>
            </a:r>
            <a:r>
              <a:rPr kumimoji="0" lang="en-US" altLang="zh-CN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=ZnSO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↑                 Fe +H</a:t>
            </a:r>
            <a:r>
              <a:rPr kumimoji="0" lang="en-US" altLang="zh-CN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=FeSO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↑</a:t>
            </a:r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539552" y="3645024"/>
            <a:ext cx="871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CuO+H</a:t>
            </a:r>
            <a:r>
              <a:rPr lang="en-US" altLang="zh-CN" b="1" baseline="-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b="1" baseline="-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=CuSO</a:t>
            </a:r>
            <a:r>
              <a:rPr lang="en-US" altLang="zh-CN" b="1" baseline="-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b="1" baseline="-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             Fe</a:t>
            </a:r>
            <a:r>
              <a:rPr lang="en-US" altLang="zh-CN" b="1" baseline="-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b="1" baseline="-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+6HCl=2FeCl</a:t>
            </a:r>
            <a:r>
              <a:rPr lang="en-US" altLang="zh-CN" b="1" baseline="-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+3H</a:t>
            </a:r>
            <a:r>
              <a:rPr lang="en-US" altLang="zh-CN" b="1" baseline="-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5628" name="Text Box 28"/>
          <p:cNvSpPr txBox="1">
            <a:spLocks noChangeArrowheads="1"/>
          </p:cNvSpPr>
          <p:nvPr/>
        </p:nvSpPr>
        <p:spPr bwMode="auto">
          <a:xfrm>
            <a:off x="539750" y="4581128"/>
            <a:ext cx="8604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NaOH+HCl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=NaCl+H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                Cu(OH)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=CuSO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323528" y="5661248"/>
            <a:ext cx="73981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AgNO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+HCl=</a:t>
            </a:r>
            <a:r>
              <a:rPr kumimoji="0"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AgCl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↓+HNO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                   </a:t>
            </a:r>
            <a:r>
              <a:rPr kumimoji="0"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(NO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=BaSO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↓+ 2HNO</a:t>
            </a:r>
            <a:r>
              <a:rPr kumimoji="0"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>
              <a:spcBef>
                <a:spcPct val="0"/>
              </a:spcBef>
            </a:pPr>
            <a:endParaRPr lang="en-US" altLang="zh-CN" b="1" dirty="0">
              <a:solidFill>
                <a:srgbClr val="0000FF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6401" name="Text Box 33"/>
          <p:cNvSpPr txBox="1">
            <a:spLocks noChangeArrowheads="1"/>
          </p:cNvSpPr>
          <p:nvPr/>
        </p:nvSpPr>
        <p:spPr bwMode="auto">
          <a:xfrm>
            <a:off x="1" y="0"/>
            <a:ext cx="2699792" cy="707886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酸的通性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95936" y="1916832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置换反应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9992" y="3068960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复分解反应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91880" y="4149080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复分解反应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3968" y="5085184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复分解反应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971600" y="3645024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475656" y="3717032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355976" y="3645024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004048" y="3645024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83568" y="566124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283968" y="5733256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71600" y="458112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619672" y="458112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283968" y="458112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220072" y="458112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475656" y="566124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292080" y="5733256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251520" y="1052736"/>
            <a:ext cx="30572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+mn-ea"/>
                <a:ea typeface="+mn-ea"/>
              </a:rPr>
              <a:t>能使指示剂变色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179512" y="2276872"/>
            <a:ext cx="4455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+mn-ea"/>
                <a:ea typeface="+mn-ea"/>
              </a:rPr>
              <a:t>碱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非</a:t>
            </a:r>
            <a:r>
              <a:rPr kumimoji="0" lang="zh-CN" altLang="en-US" sz="2800" b="1" dirty="0">
                <a:latin typeface="+mn-ea"/>
                <a:ea typeface="+mn-ea"/>
              </a:rPr>
              <a:t>金属</a:t>
            </a:r>
            <a:r>
              <a:rPr lang="zh-CN" altLang="en-US" sz="2800" b="1" dirty="0">
                <a:latin typeface="+mn-ea"/>
                <a:ea typeface="+mn-ea"/>
              </a:rPr>
              <a:t>氧化物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水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251520" y="3429000"/>
            <a:ext cx="25394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CC0000"/>
                </a:solidFill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+mn-ea"/>
                <a:ea typeface="+mn-ea"/>
              </a:rPr>
              <a:t>碱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酸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水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323528" y="4437112"/>
            <a:ext cx="32784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4.</a:t>
            </a:r>
            <a:r>
              <a:rPr lang="zh-CN" altLang="en-US" sz="2800" b="1" dirty="0">
                <a:latin typeface="+mn-ea"/>
                <a:ea typeface="+mn-ea"/>
              </a:rPr>
              <a:t>碱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新碱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新盐</a:t>
            </a: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395536" y="2924944"/>
            <a:ext cx="69365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+Ca(OH)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             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+2NaOH=Na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287016" y="5157192"/>
            <a:ext cx="88569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+2NaOH = Cu(OH)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Na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FeCl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+ 3NaOH=Fe(OH)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+3NaCl</a:t>
            </a:r>
            <a:endParaRPr lang="en-US" altLang="zh-CN" sz="1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77" name="Text Box 29"/>
          <p:cNvSpPr txBox="1">
            <a:spLocks noChangeArrowheads="1"/>
          </p:cNvSpPr>
          <p:nvPr/>
        </p:nvSpPr>
        <p:spPr bwMode="auto">
          <a:xfrm>
            <a:off x="323528" y="1700808"/>
            <a:ext cx="8135938" cy="36933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</a:rPr>
              <a:t>碱能使紫色石蕊试液变蓝色，能使无色的酚酞试液变红色</a:t>
            </a: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395536" y="3933056"/>
            <a:ext cx="8496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NaOH+HCl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=NaCl+H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                        Cu(OH)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=CuSO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1518" name="Text Box 32"/>
          <p:cNvSpPr txBox="1">
            <a:spLocks noChangeArrowheads="1"/>
          </p:cNvSpPr>
          <p:nvPr/>
        </p:nvSpPr>
        <p:spPr bwMode="auto">
          <a:xfrm>
            <a:off x="0" y="0"/>
            <a:ext cx="2613273" cy="707886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碱的通性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2040" y="2276872"/>
            <a:ext cx="1887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其它反应）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19872" y="3429000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复分解反应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1960" y="4509120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复分解反应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27584" y="3933056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475656" y="3933056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572000" y="3933056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580112" y="3933056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83568" y="5229200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691680" y="5157192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72000" y="5157192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580112" y="5157192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23528" y="980728"/>
            <a:ext cx="32512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酸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新盐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新酸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323528" y="2276872"/>
            <a:ext cx="336342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C0000"/>
                </a:solidFill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碱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新盐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新碱</a:t>
            </a:r>
          </a:p>
          <a:p>
            <a:pPr>
              <a:spcBef>
                <a:spcPct val="0"/>
              </a:spcBef>
            </a:pP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323528" y="3501008"/>
            <a:ext cx="33505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C0000"/>
                </a:solidFill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+mn-ea"/>
                <a:ea typeface="+mn-ea"/>
              </a:rPr>
              <a:t>盐</a:t>
            </a:r>
            <a:r>
              <a:rPr lang="en-US" altLang="zh-CN" sz="2800" b="1" dirty="0">
                <a:latin typeface="+mn-ea"/>
                <a:ea typeface="+mn-ea"/>
              </a:rPr>
              <a:t>+</a:t>
            </a:r>
            <a:r>
              <a:rPr lang="zh-CN" altLang="en-US" sz="2800" b="1" dirty="0">
                <a:latin typeface="+mn-ea"/>
                <a:ea typeface="+mn-ea"/>
              </a:rPr>
              <a:t>盐 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zh-CN" altLang="en-US" sz="2800" b="1" dirty="0">
                <a:latin typeface="+mn-ea"/>
                <a:ea typeface="+mn-ea"/>
              </a:rPr>
              <a:t>两种新盐</a:t>
            </a:r>
          </a:p>
          <a:p>
            <a:pPr>
              <a:spcBef>
                <a:spcPct val="0"/>
              </a:spcBef>
            </a:pPr>
            <a:endParaRPr lang="zh-CN" altLang="en-US" sz="2800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323528" y="4653136"/>
            <a:ext cx="433163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4.</a:t>
            </a:r>
            <a:r>
              <a:rPr lang="zh-CN" altLang="en-US" sz="2800" b="1" dirty="0">
                <a:latin typeface="NewBskvll BT" pitchFamily="18" charset="0"/>
              </a:rPr>
              <a:t>盐</a:t>
            </a:r>
            <a:r>
              <a:rPr lang="en-US" altLang="zh-CN" sz="2800" b="1" dirty="0">
                <a:latin typeface="NewBskvll BT" pitchFamily="18" charset="0"/>
              </a:rPr>
              <a:t>+</a:t>
            </a:r>
            <a:r>
              <a:rPr lang="zh-CN" altLang="en-US" sz="2800" b="1" dirty="0">
                <a:latin typeface="NewBskvll BT" pitchFamily="18" charset="0"/>
              </a:rPr>
              <a:t>金属</a:t>
            </a:r>
            <a:r>
              <a:rPr lang="en-US" altLang="zh-CN" sz="2800" b="1" dirty="0">
                <a:latin typeface="NewBskvll BT" pitchFamily="18" charset="0"/>
              </a:rPr>
              <a:t>=</a:t>
            </a:r>
            <a:r>
              <a:rPr lang="zh-CN" altLang="en-US" sz="2800" b="1" dirty="0">
                <a:latin typeface="NewBskvll BT" pitchFamily="18" charset="0"/>
              </a:rPr>
              <a:t>新盐</a:t>
            </a:r>
            <a:r>
              <a:rPr lang="en-US" altLang="zh-CN" sz="2800" b="1" dirty="0">
                <a:latin typeface="NewBskvll BT" pitchFamily="18" charset="0"/>
              </a:rPr>
              <a:t>+</a:t>
            </a:r>
            <a:r>
              <a:rPr lang="zh-CN" altLang="en-US" sz="2800" b="1" dirty="0">
                <a:latin typeface="NewBskvll BT" pitchFamily="18" charset="0"/>
              </a:rPr>
              <a:t>新金属</a:t>
            </a:r>
          </a:p>
          <a:p>
            <a:pPr>
              <a:spcBef>
                <a:spcPct val="0"/>
              </a:spcBef>
            </a:pPr>
            <a:endParaRPr lang="zh-CN" altLang="en-US" sz="2800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354013" y="23622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endParaRPr lang="en-US" altLang="zh-CN" b="1" dirty="0">
              <a:solidFill>
                <a:srgbClr val="0000FF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323528" y="2996952"/>
            <a:ext cx="92890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+2NaOH=Cu(OH)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+Na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Ca(OH)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+Na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=CaCO</a:t>
            </a:r>
            <a:r>
              <a:rPr lang="en-US" altLang="zh-CN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+2NaOH</a:t>
            </a:r>
          </a:p>
          <a:p>
            <a:pPr>
              <a:spcBef>
                <a:spcPct val="0"/>
              </a:spcBef>
            </a:pPr>
            <a:endParaRPr lang="en-US" altLang="zh-CN" sz="1400" b="1" dirty="0">
              <a:solidFill>
                <a:srgbClr val="0000FF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7677" name="Text Box 29"/>
          <p:cNvSpPr txBox="1">
            <a:spLocks noChangeArrowheads="1"/>
          </p:cNvSpPr>
          <p:nvPr/>
        </p:nvSpPr>
        <p:spPr bwMode="auto">
          <a:xfrm>
            <a:off x="323528" y="1700808"/>
            <a:ext cx="8820472" cy="92333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CaCO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+2HCl=CaCl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 +CO 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↑            </a:t>
            </a: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(NO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=BaSO</a:t>
            </a:r>
            <a:r>
              <a:rPr lang="en-US" altLang="zh-CN" sz="1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↓+2HNO</a:t>
            </a:r>
            <a:r>
              <a:rPr lang="en-US" altLang="zh-CN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endParaRPr lang="en-US" altLang="zh-CN" b="1" dirty="0">
              <a:solidFill>
                <a:srgbClr val="0000FF"/>
              </a:solidFill>
              <a:latin typeface="Arial" pitchFamily="34" charset="0"/>
            </a:endParaRPr>
          </a:p>
          <a:p>
            <a:r>
              <a:rPr lang="en-US" altLang="zh-CN" b="1" dirty="0">
                <a:solidFill>
                  <a:srgbClr val="0000FF"/>
                </a:solidFill>
                <a:latin typeface="Arial" pitchFamily="34" charset="0"/>
              </a:rPr>
              <a:t>   </a:t>
            </a:r>
          </a:p>
        </p:txBody>
      </p:sp>
      <p:sp>
        <p:nvSpPr>
          <p:cNvPr id="21518" name="Text Box 32"/>
          <p:cNvSpPr txBox="1">
            <a:spLocks noChangeArrowheads="1"/>
          </p:cNvSpPr>
          <p:nvPr/>
        </p:nvSpPr>
        <p:spPr bwMode="auto">
          <a:xfrm>
            <a:off x="0" y="0"/>
            <a:ext cx="2699792" cy="707886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盐的通性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54452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5536" y="4149080"/>
            <a:ext cx="7404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KCl+AgNO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↓+KNO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                             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+BaCl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=BaSO</a:t>
            </a:r>
            <a:r>
              <a:rPr lang="en-US" altLang="zh-CN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↓  +2NaCl</a:t>
            </a:r>
            <a:endParaRPr lang="en-US" altLang="zh-C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7544" y="5373216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</a:pPr>
            <a:r>
              <a:rPr kumimoji="1" lang="en-US" altLang="zh-CN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Fe+CuSO</a:t>
            </a:r>
            <a:r>
              <a:rPr kumimoji="1" lang="en-US" altLang="zh-CN" b="1" baseline="-3000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</a:t>
            </a:r>
            <a:r>
              <a:rPr kumimoji="1" lang="en-US" altLang="zh-CN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= FeSO</a:t>
            </a:r>
            <a:r>
              <a:rPr kumimoji="1" lang="en-US" altLang="zh-CN" b="1" baseline="-3000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</a:t>
            </a:r>
            <a:r>
              <a:rPr kumimoji="1" lang="en-US" altLang="zh-CN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+Cu                    Cu+2AgNO</a:t>
            </a:r>
            <a:r>
              <a:rPr kumimoji="1" lang="en-US" altLang="zh-CN" b="1" baseline="-3000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</a:t>
            </a:r>
            <a:r>
              <a:rPr kumimoji="1" lang="en-US" altLang="zh-CN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= Cu(NO</a:t>
            </a:r>
            <a:r>
              <a:rPr kumimoji="1" lang="en-US" altLang="zh-CN" b="1" baseline="-3000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</a:t>
            </a:r>
            <a:r>
              <a:rPr kumimoji="1" lang="en-US" altLang="zh-CN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)2+2Ag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9952" y="1052736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复分解反应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11960" y="2204864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复分解反应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55976" y="3429000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复分解反应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20072" y="4653136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置换反应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83568" y="4149080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331640" y="4149080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716016" y="4149080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508104" y="4149080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691680" y="3068960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55576" y="2996952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940152" y="170080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860032" y="170080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619672" y="170080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55576" y="1700808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499992" y="2996952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652120" y="2996952"/>
            <a:ext cx="0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635" y="1628800"/>
            <a:ext cx="9143365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lvl="0" algn="l"/>
            <a:r>
              <a:rPr lang="zh-CN" altLang="en-US" sz="4000" b="1" dirty="0">
                <a:latin typeface="+mn-ea"/>
                <a:ea typeface="+mn-ea"/>
                <a:cs typeface="+mn-ea"/>
                <a:sym typeface="+mn-ea"/>
              </a:rPr>
              <a:t>任务四：</a:t>
            </a:r>
            <a:r>
              <a:rPr lang="zh-CN" altLang="en-US" sz="4000" b="1" dirty="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判断</a:t>
            </a:r>
            <a:r>
              <a:rPr lang="zh-CN" altLang="en-US" sz="4000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ea"/>
              </a:rPr>
              <a:t>复分解反应是否发生</a:t>
            </a:r>
            <a:endParaRPr lang="zh-CN" altLang="en-US" sz="4000" b="1" dirty="0">
              <a:latin typeface="+mn-ea"/>
              <a:ea typeface="+mn-ea"/>
              <a:cs typeface="+mn-ea"/>
              <a:sym typeface="+mn-ea"/>
            </a:endParaRPr>
          </a:p>
        </p:txBody>
      </p:sp>
      <p:pic>
        <p:nvPicPr>
          <p:cNvPr id="3" name="Picture 4" descr="https://timgsa.baidu.com/timg?image&amp;quality=80&amp;size=b9999_10000&amp;sec=1582124662210&amp;di=2d33879f5946350fd77ca11727bbf38b&amp;imgtype=0&amp;src=http%3A%2F%2Fpic.51yuansu.com%2Fpic3%2Fcover%2F01%2F52%2F45%2F59450d84c974e_6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9080"/>
            <a:ext cx="9144000" cy="2708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1)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09664" y="1"/>
            <a:ext cx="2934335" cy="37890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4950" y="3414395"/>
            <a:ext cx="694817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Fe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+6HCl=2FeCl</a:t>
            </a:r>
            <a:r>
              <a:rPr lang="en-US" altLang="zh-CN" sz="3200" b="1" baseline="-25000" dirty="0">
                <a:solidFill>
                  <a:schemeClr val="tx1"/>
                </a:solidFill>
                <a:uFillTx/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+3H</a:t>
            </a:r>
            <a:r>
              <a:rPr lang="en-US" altLang="zh-CN" sz="3200" b="1" baseline="-25000" dirty="0">
                <a:uFillTx/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O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336030" y="4437112"/>
            <a:ext cx="280797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稀盐酸除铁锈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0" y="0"/>
            <a:ext cx="5220071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宏观认识复分解反应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1280" y="1961515"/>
            <a:ext cx="65398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现象：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红棕色</a:t>
            </a:r>
            <a:r>
              <a:rPr lang="zh-CN" altLang="en-US" sz="3200" b="1" dirty="0">
                <a:latin typeface="+mn-ea"/>
                <a:ea typeface="+mn-ea"/>
              </a:rPr>
              <a:t>铁锈逐渐消失，溶液由无色变为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黄色</a:t>
            </a:r>
            <a:r>
              <a:rPr lang="zh-CN" altLang="en-US" sz="3200" b="1" dirty="0">
                <a:latin typeface="+mn-ea"/>
                <a:ea typeface="+mn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b21388f7fdcc39ed4ba6fd01d532fa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84900" y="1"/>
            <a:ext cx="2934335" cy="321297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80112" y="3861048"/>
            <a:ext cx="356388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碳酸钠和氢氧化钙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9060" y="2358390"/>
            <a:ext cx="5871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现象：有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白色沉淀</a:t>
            </a:r>
            <a:r>
              <a:rPr lang="zh-CN" altLang="en-US" sz="3200" b="1" dirty="0">
                <a:latin typeface="+mn-ea"/>
                <a:ea typeface="+mn-ea"/>
              </a:rPr>
              <a:t>生成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5536" y="3284984"/>
            <a:ext cx="7823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Ca(OH)</a:t>
            </a:r>
            <a:r>
              <a:rPr lang="en-US" altLang="zh-CN" sz="3200" b="1" baseline="-25000" dirty="0"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+Na</a:t>
            </a:r>
            <a:r>
              <a:rPr lang="en-US" altLang="zh-CN" sz="3200" b="1" baseline="-25000" dirty="0"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3200" b="1" baseline="-25000" dirty="0"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=CaCO</a:t>
            </a:r>
            <a:r>
              <a:rPr lang="en-US" altLang="zh-CN" sz="3200" b="1" baseline="-25000" dirty="0">
                <a:uFillTx/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altLang="zh-CN" sz="3200" b="1" dirty="0">
                <a:uFillTx/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+2NaOH</a:t>
            </a:r>
          </a:p>
        </p:txBody>
      </p:sp>
      <p:sp>
        <p:nvSpPr>
          <p:cNvPr id="7" name="文本框 4"/>
          <p:cNvSpPr txBox="1"/>
          <p:nvPr/>
        </p:nvSpPr>
        <p:spPr>
          <a:xfrm>
            <a:off x="0" y="0"/>
            <a:ext cx="5220071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宏观认识复分解反应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98a3d94216f2203fb8127ed61af3291c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375" y="0"/>
            <a:ext cx="2687955" cy="37503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868144" y="4581128"/>
            <a:ext cx="309634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碳酸钠和稀盐酸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3527" y="2132856"/>
            <a:ext cx="59046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现象：由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气泡</a:t>
            </a:r>
            <a:r>
              <a:rPr lang="zh-CN" altLang="en-US" sz="3200" b="1" dirty="0">
                <a:latin typeface="+mn-ea"/>
                <a:ea typeface="+mn-ea"/>
              </a:rPr>
              <a:t>生成，澄清石灰水变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浑浊</a:t>
            </a:r>
            <a:r>
              <a:rPr lang="zh-CN" altLang="en-US" sz="3200" b="1" dirty="0">
                <a:latin typeface="+mn-ea"/>
                <a:ea typeface="+mn-ea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1520" y="3789040"/>
            <a:ext cx="7920880" cy="9951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Na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CO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+2HCl=2NaCl+H</a:t>
            </a:r>
            <a:r>
              <a:rPr lang="en-US" altLang="zh-CN" sz="3200" b="1" baseline="-25000" dirty="0">
                <a:solidFill>
                  <a:schemeClr val="tx1"/>
                </a:solidFill>
                <a:uFillTx/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O+CO</a:t>
            </a:r>
            <a:r>
              <a:rPr lang="en-US" altLang="zh-CN" sz="3200" b="1" baseline="-25000" dirty="0">
                <a:solidFill>
                  <a:schemeClr val="tx1"/>
                </a:solidFill>
                <a:uFillTx/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uFillTx/>
                <a:latin typeface="Times New Roman" pitchFamily="18" charset="0"/>
                <a:cs typeface="Times New Roman" pitchFamily="18" charset="0"/>
                <a:sym typeface="+mn-ea"/>
              </a:rPr>
              <a:t>↑</a:t>
            </a:r>
          </a:p>
          <a:p>
            <a:endParaRPr lang="en-US" altLang="zh-CN" sz="4000" b="1" baseline="-25000" dirty="0">
              <a:solidFill>
                <a:schemeClr val="tx1"/>
              </a:solidFill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4"/>
          <p:cNvSpPr txBox="1"/>
          <p:nvPr/>
        </p:nvSpPr>
        <p:spPr>
          <a:xfrm>
            <a:off x="0" y="0"/>
            <a:ext cx="5220071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宏观认识复分解反应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22860" y="-635"/>
            <a:ext cx="9141460" cy="11887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zh-CN" sz="3600" b="1" dirty="0">
                <a:latin typeface="+mn-ea"/>
                <a:ea typeface="+mn-ea"/>
              </a:rPr>
              <a:t>请观察一下复分解反应的生成物有何相似之处？（提示：每三个化学方程式为一组）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27584" y="1196752"/>
            <a:ext cx="6048672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Fe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+6HCl=2FeCl</a:t>
            </a:r>
            <a:r>
              <a:rPr lang="en-US" altLang="zh-CN" sz="2800" b="1" baseline="-25000" dirty="0">
                <a:uFillTx/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+3H</a:t>
            </a:r>
            <a:r>
              <a:rPr lang="en-US" altLang="zh-CN" sz="2800" b="1" baseline="-25000" dirty="0">
                <a:uFillTx/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O</a:t>
            </a:r>
          </a:p>
          <a:p>
            <a:pPr algn="l"/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CuO+H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=CuSO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pPr algn="l"/>
            <a:r>
              <a:rPr lang="en-US" altLang="zh-CN" sz="2800" b="1" dirty="0" err="1">
                <a:latin typeface="Times New Roman" pitchFamily="18" charset="0"/>
                <a:cs typeface="Times New Roman" pitchFamily="18" charset="0"/>
              </a:rPr>
              <a:t>NaOH+HCl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=NaCl+H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O</a:t>
            </a:r>
            <a:endParaRPr lang="en-US" altLang="zh-CN" sz="4400" b="1" baseline="-25000" dirty="0">
              <a:solidFill>
                <a:srgbClr val="FF0000"/>
              </a:solidFill>
              <a:uFillTx/>
              <a:latin typeface="Times New Roman" pitchFamily="18" charset="0"/>
              <a:cs typeface="Times New Roman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7584" y="2924944"/>
            <a:ext cx="6120680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lvl="0" algn="l"/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Ca(OH)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+Na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=2NaOH+CaCO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↓</a:t>
            </a:r>
          </a:p>
          <a:p>
            <a:pPr lvl="0" algn="l"/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AgNO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+NaCl=NaNO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+AgCl↓</a:t>
            </a:r>
          </a:p>
          <a:p>
            <a:pPr lvl="0" algn="l"/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BaCl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+H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SO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4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=2HCl+BaSO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4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↓</a:t>
            </a:r>
            <a:endParaRPr lang="en-US" altLang="zh-CN" b="1" dirty="0">
              <a:latin typeface="Times New Roman" pitchFamily="18" charset="0"/>
              <a:cs typeface="Times New Roman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1600" y="4509120"/>
            <a:ext cx="6048672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algn="l">
              <a:buNone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Na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+2HCl=2NaCl+H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O+CO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↑</a:t>
            </a:r>
            <a:endParaRPr lang="en-US" altLang="zh-CN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+mn-ea"/>
            </a:endParaRPr>
          </a:p>
          <a:p>
            <a:pPr algn="l">
              <a:buNone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CaCO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+2HCl=CaCl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+H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O+CO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↑</a:t>
            </a:r>
            <a:endParaRPr lang="en-US" altLang="zh-CN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+mn-ea"/>
            </a:endParaRPr>
          </a:p>
          <a:p>
            <a:pPr algn="l">
              <a:buNone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NaHCO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+HCl=NaCl+H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O+CO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↑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4283968" y="1268760"/>
            <a:ext cx="908685" cy="43180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可选过程 8"/>
          <p:cNvSpPr/>
          <p:nvPr/>
        </p:nvSpPr>
        <p:spPr>
          <a:xfrm>
            <a:off x="4139952" y="1700808"/>
            <a:ext cx="908685" cy="43180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可选过程 9"/>
          <p:cNvSpPr/>
          <p:nvPr/>
        </p:nvSpPr>
        <p:spPr>
          <a:xfrm>
            <a:off x="3851920" y="2060848"/>
            <a:ext cx="908685" cy="43180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220072" y="2852936"/>
            <a:ext cx="1343660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283968" y="3356992"/>
            <a:ext cx="1398905" cy="51371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139952" y="3789040"/>
            <a:ext cx="1398905" cy="52895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剪去同侧角的矩形 14"/>
          <p:cNvSpPr/>
          <p:nvPr/>
        </p:nvSpPr>
        <p:spPr>
          <a:xfrm>
            <a:off x="5508104" y="4581128"/>
            <a:ext cx="864235" cy="504190"/>
          </a:xfrm>
          <a:prstGeom prst="snip2Same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剪去同侧角的矩形 15"/>
          <p:cNvSpPr/>
          <p:nvPr/>
        </p:nvSpPr>
        <p:spPr>
          <a:xfrm>
            <a:off x="5292080" y="5013176"/>
            <a:ext cx="864235" cy="504190"/>
          </a:xfrm>
          <a:prstGeom prst="snip2Same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剪去同侧角的矩形 16"/>
          <p:cNvSpPr/>
          <p:nvPr/>
        </p:nvSpPr>
        <p:spPr>
          <a:xfrm>
            <a:off x="5292080" y="5445224"/>
            <a:ext cx="864235" cy="504190"/>
          </a:xfrm>
          <a:prstGeom prst="snip2Same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167880" y="1459865"/>
            <a:ext cx="673735" cy="8229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+mn-ea"/>
                <a:ea typeface="+mn-ea"/>
              </a:rPr>
              <a:t>水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167880" y="3112135"/>
            <a:ext cx="1565910" cy="8229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+mn-ea"/>
                <a:ea typeface="+mn-ea"/>
                <a:cs typeface="+mn-ea"/>
              </a:rPr>
              <a:t>沉淀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167880" y="4860290"/>
            <a:ext cx="1480820" cy="8229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4800" b="1" dirty="0">
                <a:latin typeface="+mn-ea"/>
                <a:ea typeface="+mn-ea"/>
                <a:cs typeface="+mn-ea"/>
                <a:sym typeface="+mn-ea"/>
              </a:rPr>
              <a:t>气体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2240" y="1549400"/>
            <a:ext cx="500380" cy="6438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2875" y="3291205"/>
            <a:ext cx="509905" cy="6438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B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9512" y="4941168"/>
            <a:ext cx="551180" cy="6438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C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/>
          <p:nvPr/>
        </p:nvSpPr>
        <p:spPr>
          <a:xfrm>
            <a:off x="0" y="0"/>
            <a:ext cx="5652120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微观认识复分解反应</a:t>
            </a:r>
          </a:p>
        </p:txBody>
      </p:sp>
      <p:sp>
        <p:nvSpPr>
          <p:cNvPr id="3" name="矩形 2"/>
          <p:cNvSpPr/>
          <p:nvPr/>
        </p:nvSpPr>
        <p:spPr>
          <a:xfrm>
            <a:off x="827584" y="2060848"/>
            <a:ext cx="44422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err="1">
                <a:latin typeface="Times New Roman" pitchFamily="18" charset="0"/>
                <a:cs typeface="Times New Roman" pitchFamily="18" charset="0"/>
              </a:rPr>
              <a:t>NaOH+HCl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=NaCl+H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O</a:t>
            </a:r>
            <a:endParaRPr lang="en-US" altLang="zh-CN" sz="4800" b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3501008"/>
            <a:ext cx="54232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AgNO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+NaCl=NaNO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+AgCl↓</a:t>
            </a:r>
          </a:p>
        </p:txBody>
      </p:sp>
      <p:sp>
        <p:nvSpPr>
          <p:cNvPr id="5" name="矩形 4"/>
          <p:cNvSpPr/>
          <p:nvPr/>
        </p:nvSpPr>
        <p:spPr>
          <a:xfrm>
            <a:off x="827584" y="4869160"/>
            <a:ext cx="6293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Na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CO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+2HCl=2NaCl+H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O+CO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↑</a:t>
            </a:r>
          </a:p>
        </p:txBody>
      </p:sp>
      <p:sp>
        <p:nvSpPr>
          <p:cNvPr id="7" name="椭圆形标注 6"/>
          <p:cNvSpPr/>
          <p:nvPr/>
        </p:nvSpPr>
        <p:spPr>
          <a:xfrm>
            <a:off x="6263680" y="1484784"/>
            <a:ext cx="2880320" cy="2376264"/>
          </a:xfrm>
          <a:prstGeom prst="wedgeEllipse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我们如何从</a:t>
            </a:r>
            <a:r>
              <a:rPr lang="zh-CN" altLang="en-US" sz="2800" b="1" dirty="0">
                <a:solidFill>
                  <a:srgbClr val="FF0000"/>
                </a:solidFill>
              </a:rPr>
              <a:t>微观</a:t>
            </a:r>
            <a:r>
              <a:rPr lang="zh-CN" altLang="en-US" sz="2800" b="1" dirty="0">
                <a:solidFill>
                  <a:schemeClr val="tx1"/>
                </a:solidFill>
              </a:rPr>
              <a:t>的角度来观察这些反应呢？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8" name="组合 15367"/>
          <p:cNvGrpSpPr/>
          <p:nvPr/>
        </p:nvGrpSpPr>
        <p:grpSpPr>
          <a:xfrm>
            <a:off x="1608773" y="2007553"/>
            <a:ext cx="2303462" cy="3605212"/>
            <a:chOff x="567" y="890"/>
            <a:chExt cx="1451" cy="2755"/>
          </a:xfrm>
        </p:grpSpPr>
        <p:pic>
          <p:nvPicPr>
            <p:cNvPr id="104452" name="图片 15368" descr="pic_21868"/>
            <p:cNvPicPr>
              <a:picLocks noChangeAspect="1"/>
            </p:cNvPicPr>
            <p:nvPr/>
          </p:nvPicPr>
          <p:blipFill>
            <a:blip r:embed="rId2" cstate="print">
              <a:lum contrast="6000"/>
            </a:blip>
            <a:srcRect r="54004"/>
            <a:stretch>
              <a:fillRect/>
            </a:stretch>
          </p:blipFill>
          <p:spPr>
            <a:xfrm>
              <a:off x="567" y="890"/>
              <a:ext cx="1451" cy="239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4453" name="文本框 15369"/>
            <p:cNvSpPr txBox="1"/>
            <p:nvPr/>
          </p:nvSpPr>
          <p:spPr>
            <a:xfrm>
              <a:off x="884" y="3249"/>
              <a:ext cx="952" cy="39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>
                <a:spcBef>
                  <a:spcPct val="50000"/>
                </a:spcBef>
              </a:pPr>
              <a:r>
                <a:rPr lang="zh-CN" altLang="en-US" sz="2800" b="1" i="0" u="none" dirty="0">
                  <a:solidFill>
                    <a:srgbClr val="000000"/>
                  </a:solidFill>
                  <a:latin typeface="+mn-ea"/>
                  <a:ea typeface="+mn-ea"/>
                </a:rPr>
                <a:t>反应前</a:t>
              </a:r>
            </a:p>
          </p:txBody>
        </p:sp>
      </p:grpSp>
      <p:grpSp>
        <p:nvGrpSpPr>
          <p:cNvPr id="15364" name="组合 15363"/>
          <p:cNvGrpSpPr/>
          <p:nvPr/>
        </p:nvGrpSpPr>
        <p:grpSpPr>
          <a:xfrm>
            <a:off x="3914140" y="2534603"/>
            <a:ext cx="3688524" cy="3082744"/>
            <a:chOff x="1709" y="1207"/>
            <a:chExt cx="2451" cy="2340"/>
          </a:xfrm>
        </p:grpSpPr>
        <p:pic>
          <p:nvPicPr>
            <p:cNvPr id="104455" name="图片 15364" descr="pic_21868"/>
            <p:cNvPicPr>
              <a:picLocks noChangeAspect="1"/>
            </p:cNvPicPr>
            <p:nvPr/>
          </p:nvPicPr>
          <p:blipFill>
            <a:blip r:embed="rId2" cstate="print">
              <a:lum contrast="6000"/>
            </a:blip>
            <a:srcRect l="45996" t="37570" r="44379"/>
            <a:stretch>
              <a:fillRect/>
            </a:stretch>
          </p:blipFill>
          <p:spPr>
            <a:xfrm>
              <a:off x="1709" y="1207"/>
              <a:ext cx="544" cy="15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456" name="图片 15365" descr="pic_21868"/>
            <p:cNvPicPr>
              <a:picLocks noChangeAspect="1"/>
            </p:cNvPicPr>
            <p:nvPr/>
          </p:nvPicPr>
          <p:blipFill>
            <a:blip r:embed="rId2" cstate="print">
              <a:lum contrast="6000"/>
            </a:blip>
            <a:srcRect l="55621" t="37570"/>
            <a:stretch>
              <a:fillRect/>
            </a:stretch>
          </p:blipFill>
          <p:spPr>
            <a:xfrm>
              <a:off x="2245" y="1434"/>
              <a:ext cx="1457" cy="158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4457" name="文本框 15366"/>
            <p:cNvSpPr txBox="1"/>
            <p:nvPr/>
          </p:nvSpPr>
          <p:spPr>
            <a:xfrm>
              <a:off x="2027" y="3150"/>
              <a:ext cx="2133" cy="39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>
                <a:spcBef>
                  <a:spcPct val="50000"/>
                </a:spcBef>
              </a:pPr>
              <a:r>
                <a:rPr lang="zh-CN" altLang="en-US" sz="2800" b="1" i="0" u="none" dirty="0">
                  <a:solidFill>
                    <a:schemeClr val="tx1"/>
                  </a:solidFill>
                  <a:latin typeface="+mn-ea"/>
                  <a:ea typeface="+mn-ea"/>
                </a:rPr>
                <a:t>恰好</a:t>
              </a:r>
              <a:r>
                <a:rPr lang="zh-CN" altLang="en-US" sz="2800" b="1" i="0" u="none" dirty="0">
                  <a:solidFill>
                    <a:srgbClr val="000000"/>
                  </a:solidFill>
                  <a:latin typeface="+mn-ea"/>
                  <a:ea typeface="+mn-ea"/>
                </a:rPr>
                <a:t>完全反应后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609090" y="5779135"/>
            <a:ext cx="5748020" cy="5791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zh-CN" sz="3200" b="1" dirty="0">
                <a:latin typeface="+mn-ea"/>
                <a:ea typeface="+mn-ea"/>
                <a:hlinkClick r:id="rId3" action="ppaction://hlinkfile"/>
              </a:rPr>
              <a:t>稀盐酸和氢氧化钠溶液的反应</a:t>
            </a:r>
            <a:endParaRPr lang="zh-CN" altLang="zh-CN" sz="3200" b="1" dirty="0">
              <a:latin typeface="+mn-ea"/>
              <a:ea typeface="+mn-ea"/>
            </a:endParaRPr>
          </a:p>
        </p:txBody>
      </p:sp>
      <p:sp>
        <p:nvSpPr>
          <p:cNvPr id="11" name="文本框 4"/>
          <p:cNvSpPr txBox="1"/>
          <p:nvPr/>
        </p:nvSpPr>
        <p:spPr>
          <a:xfrm>
            <a:off x="0" y="0"/>
            <a:ext cx="5652120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微观认识复分解反应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矩形 75777">
            <a:hlinkClick r:id="" action="ppaction://hlinkshowjump?jump=nextslide"/>
          </p:cNvPr>
          <p:cNvSpPr/>
          <p:nvPr/>
        </p:nvSpPr>
        <p:spPr>
          <a:xfrm>
            <a:off x="-125095" y="2765425"/>
            <a:ext cx="6065247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l"/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NaOH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 +    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HCl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——</a:t>
            </a:r>
          </a:p>
        </p:txBody>
      </p:sp>
      <p:sp>
        <p:nvSpPr>
          <p:cNvPr id="75779" name="矩形 75778"/>
          <p:cNvSpPr/>
          <p:nvPr/>
        </p:nvSpPr>
        <p:spPr>
          <a:xfrm>
            <a:off x="5292080" y="2780928"/>
            <a:ext cx="2494593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/>
            <a:r>
              <a:rPr lang="en-US" altLang="zh-CN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+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2800" b="1" baseline="-25000" dirty="0">
                <a:solidFill>
                  <a:srgbClr val="FF0000"/>
                </a:solidFill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en-US" altLang="zh-CN" sz="2800" b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81" name="文本框 75780"/>
          <p:cNvSpPr txBox="1"/>
          <p:nvPr/>
        </p:nvSpPr>
        <p:spPr>
          <a:xfrm>
            <a:off x="318453" y="1309053"/>
            <a:ext cx="4032250" cy="13439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3200" b="1" baseline="300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en-US" altLang="zh-CN" sz="2800" b="1" baseline="30000" dirty="0">
                <a:solidFill>
                  <a:srgbClr val="D6009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</a:p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2800" b="1" dirty="0">
                <a:solidFill>
                  <a:srgbClr val="D6009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            </a:t>
            </a:r>
            <a:r>
              <a:rPr lang="zh-CN" altLang="en-US" sz="6000" b="1" baseline="30000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ea"/>
                <a:ea typeface="+mn-ea"/>
              </a:rPr>
              <a:t>反应前</a:t>
            </a:r>
          </a:p>
        </p:txBody>
      </p:sp>
      <p:sp>
        <p:nvSpPr>
          <p:cNvPr id="75782" name="下箭头 75781"/>
          <p:cNvSpPr/>
          <p:nvPr/>
        </p:nvSpPr>
        <p:spPr>
          <a:xfrm>
            <a:off x="1187450" y="3622040"/>
            <a:ext cx="620395" cy="863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lvl="0" algn="ctr"/>
            <a:endParaRPr sz="2000" dirty="0">
              <a:solidFill>
                <a:srgbClr val="CC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783" name="下箭头 75782"/>
          <p:cNvSpPr/>
          <p:nvPr/>
        </p:nvSpPr>
        <p:spPr>
          <a:xfrm>
            <a:off x="5643245" y="3536950"/>
            <a:ext cx="661035" cy="86550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5784" name="文本框 75783"/>
          <p:cNvSpPr txBox="1"/>
          <p:nvPr/>
        </p:nvSpPr>
        <p:spPr>
          <a:xfrm>
            <a:off x="4211960" y="1700808"/>
            <a:ext cx="4319587" cy="1005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2800" b="1" baseline="30000" dirty="0">
                <a:solidFill>
                  <a:srgbClr val="D6009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6000" b="1" dirty="0">
                <a:solidFill>
                  <a:srgbClr val="D6009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6000" b="1" baseline="30000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ea"/>
                <a:ea typeface="+mn-ea"/>
              </a:rPr>
              <a:t>反应后</a:t>
            </a:r>
          </a:p>
        </p:txBody>
      </p:sp>
      <p:sp>
        <p:nvSpPr>
          <p:cNvPr id="75785" name="直接连接符 75784"/>
          <p:cNvSpPr/>
          <p:nvPr/>
        </p:nvSpPr>
        <p:spPr>
          <a:xfrm>
            <a:off x="4462780" y="3094990"/>
            <a:ext cx="635" cy="222186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5786" name="文本框 75785"/>
          <p:cNvSpPr txBox="1"/>
          <p:nvPr/>
        </p:nvSpPr>
        <p:spPr>
          <a:xfrm>
            <a:off x="140970" y="5603240"/>
            <a:ext cx="904494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zh-CN" altLang="zh-CN" sz="36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ea"/>
                <a:ea typeface="+mn-ea"/>
              </a:rPr>
              <a:t>反应的微观实质：</a:t>
            </a:r>
          </a:p>
        </p:txBody>
      </p:sp>
      <p:sp>
        <p:nvSpPr>
          <p:cNvPr id="2" name="下箭头 1"/>
          <p:cNvSpPr/>
          <p:nvPr/>
        </p:nvSpPr>
        <p:spPr>
          <a:xfrm>
            <a:off x="2912745" y="3622040"/>
            <a:ext cx="620395" cy="863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lvl="0" algn="ctr"/>
            <a:endParaRPr sz="2000" dirty="0">
              <a:solidFill>
                <a:srgbClr val="CC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4510" y="4485640"/>
            <a:ext cx="275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Na</a:t>
            </a:r>
            <a:r>
              <a:rPr lang="en-US" altLang="zh-CN" sz="2800" b="1" baseline="300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+</a:t>
            </a:r>
            <a:r>
              <a:rPr lang="zh-CN" altLang="en-US" sz="2800" b="1" baseline="300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、 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OH</a:t>
            </a:r>
            <a:r>
              <a:rPr lang="en-US" altLang="zh-CN" sz="28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-</a:t>
            </a:r>
            <a:r>
              <a:rPr lang="en-US" altLang="zh-CN" sz="2800" b="1" baseline="300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470150" y="4485640"/>
            <a:ext cx="1755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b="1" baseline="300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 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H</a:t>
            </a:r>
            <a:r>
              <a:rPr lang="en-US" altLang="zh-CN" sz="28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+</a:t>
            </a:r>
            <a:r>
              <a:rPr lang="zh-CN" altLang="en-US" sz="28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r>
              <a:rPr lang="en-US" altLang="zh-CN" sz="2800" b="1" dirty="0" err="1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Cl</a:t>
            </a:r>
            <a:r>
              <a:rPr lang="en-US" altLang="zh-CN" sz="2800" b="1" baseline="500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-</a:t>
            </a:r>
            <a:endParaRPr lang="en-US" altLang="zh-CN" sz="3200" b="1" baseline="500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itchFamily="18" charset="0"/>
              <a:cs typeface="Times New Roman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36185" y="4402455"/>
            <a:ext cx="21818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Na</a:t>
            </a:r>
            <a:r>
              <a:rPr lang="en-US" altLang="zh-CN" sz="2800" b="1" baseline="300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+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、</a:t>
            </a:r>
            <a:r>
              <a:rPr lang="en-US" altLang="zh-CN" sz="2800" b="1" dirty="0" err="1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Cl</a:t>
            </a:r>
            <a:r>
              <a:rPr lang="en-US" altLang="zh-CN" sz="2800" b="1" baseline="500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-</a:t>
            </a:r>
            <a:endParaRPr lang="en-US" altLang="zh-CN" sz="2800" b="1" baseline="500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itchFamily="18" charset="0"/>
              <a:cs typeface="Times New Roman" pitchFamily="18" charset="0"/>
              <a:sym typeface="+mn-ea"/>
            </a:endParaRPr>
          </a:p>
          <a:p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1509395" y="4508500"/>
            <a:ext cx="1766570" cy="576580"/>
          </a:xfrm>
          <a:prstGeom prst="ellipse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995936" y="5589240"/>
            <a:ext cx="4107815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H</a:t>
            </a:r>
            <a:r>
              <a:rPr lang="en-US" altLang="zh-CN" sz="40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+OH</a:t>
            </a:r>
            <a:r>
              <a:rPr lang="en-US" altLang="zh-CN" sz="4000" b="1" baseline="5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-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=H</a:t>
            </a:r>
            <a:r>
              <a:rPr lang="en-US" altLang="zh-CN" sz="4000" b="1" baseline="-25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O</a:t>
            </a:r>
          </a:p>
        </p:txBody>
      </p:sp>
      <p:sp>
        <p:nvSpPr>
          <p:cNvPr id="17" name="文本框 4"/>
          <p:cNvSpPr txBox="1"/>
          <p:nvPr/>
        </p:nvSpPr>
        <p:spPr>
          <a:xfrm>
            <a:off x="0" y="0"/>
            <a:ext cx="5652120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微观认识复分解反应</a:t>
            </a:r>
          </a:p>
        </p:txBody>
      </p:sp>
    </p:spTree>
  </p:cSld>
  <p:clrMapOvr>
    <a:masterClrMapping/>
  </p:clrMapOvr>
  <p:transition>
    <p:blinds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 animBg="1"/>
      <p:bldP spid="75783" grpId="0" animBg="1"/>
      <p:bldP spid="75786" grpId="0"/>
      <p:bldP spid="2" grpId="0" animBg="1"/>
      <p:bldP spid="3" grpId="0"/>
      <p:bldP spid="4" grpId="0"/>
      <p:bldP spid="5" grpId="0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矩形 75777">
            <a:hlinkClick r:id="" action="ppaction://hlinkshowjump?jump=nextslide"/>
          </p:cNvPr>
          <p:cNvSpPr/>
          <p:nvPr/>
        </p:nvSpPr>
        <p:spPr>
          <a:xfrm>
            <a:off x="398434" y="2726995"/>
            <a:ext cx="5259705" cy="521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     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NaCl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+     AgNO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——</a:t>
            </a:r>
          </a:p>
        </p:txBody>
      </p:sp>
      <p:sp>
        <p:nvSpPr>
          <p:cNvPr id="75779" name="矩形 75778"/>
          <p:cNvSpPr/>
          <p:nvPr/>
        </p:nvSpPr>
        <p:spPr>
          <a:xfrm>
            <a:off x="5243195" y="2726690"/>
            <a:ext cx="3661410" cy="518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+   </a:t>
            </a:r>
            <a:r>
              <a:rPr lang="en-US" altLang="zh-CN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↓ </a:t>
            </a:r>
            <a:endParaRPr lang="en-US" altLang="zh-CN" sz="2800" b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81" name="文本框 75780"/>
          <p:cNvSpPr txBox="1"/>
          <p:nvPr/>
        </p:nvSpPr>
        <p:spPr>
          <a:xfrm>
            <a:off x="1159510" y="1426845"/>
            <a:ext cx="2836426" cy="134395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3200" b="1" baseline="300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en-US" altLang="zh-CN" sz="2800" b="1" baseline="30000" dirty="0">
                <a:solidFill>
                  <a:srgbClr val="D6009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</a:p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2800" b="1" dirty="0">
                <a:solidFill>
                  <a:srgbClr val="D6009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lang="zh-CN" altLang="en-US" sz="6000" b="1" baseline="30000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ea"/>
                <a:ea typeface="+mn-ea"/>
              </a:rPr>
              <a:t>反应前</a:t>
            </a:r>
          </a:p>
        </p:txBody>
      </p:sp>
      <p:sp>
        <p:nvSpPr>
          <p:cNvPr id="75782" name="下箭头 75781"/>
          <p:cNvSpPr/>
          <p:nvPr/>
        </p:nvSpPr>
        <p:spPr>
          <a:xfrm>
            <a:off x="1159510" y="3282950"/>
            <a:ext cx="620395" cy="863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lvl="0" algn="ctr"/>
            <a:endParaRPr sz="2000" dirty="0">
              <a:solidFill>
                <a:srgbClr val="CC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783" name="下箭头 75782"/>
          <p:cNvSpPr/>
          <p:nvPr/>
        </p:nvSpPr>
        <p:spPr>
          <a:xfrm>
            <a:off x="5783580" y="3282950"/>
            <a:ext cx="661035" cy="86550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5784" name="文本框 75783"/>
          <p:cNvSpPr txBox="1"/>
          <p:nvPr/>
        </p:nvSpPr>
        <p:spPr>
          <a:xfrm>
            <a:off x="4355976" y="1772816"/>
            <a:ext cx="4319587" cy="1005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2800" b="1" baseline="30000" dirty="0">
                <a:solidFill>
                  <a:srgbClr val="D6009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6000" b="1" dirty="0">
                <a:solidFill>
                  <a:srgbClr val="D6009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6000" b="1" baseline="30000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ea"/>
                <a:ea typeface="+mn-ea"/>
              </a:rPr>
              <a:t>反应后</a:t>
            </a:r>
          </a:p>
        </p:txBody>
      </p:sp>
      <p:sp>
        <p:nvSpPr>
          <p:cNvPr id="75785" name="直接连接符 75784"/>
          <p:cNvSpPr/>
          <p:nvPr/>
        </p:nvSpPr>
        <p:spPr>
          <a:xfrm>
            <a:off x="4788024" y="2996952"/>
            <a:ext cx="14605" cy="187134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5786" name="文本框 75785"/>
          <p:cNvSpPr txBox="1"/>
          <p:nvPr/>
        </p:nvSpPr>
        <p:spPr>
          <a:xfrm>
            <a:off x="140970" y="5324475"/>
            <a:ext cx="1010285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zh-CN" altLang="zh-CN" sz="36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ea"/>
                <a:ea typeface="+mn-ea"/>
                <a:sym typeface="+mn-ea"/>
              </a:rPr>
              <a:t>反应的微观实质：</a:t>
            </a:r>
          </a:p>
        </p:txBody>
      </p:sp>
      <p:sp>
        <p:nvSpPr>
          <p:cNvPr id="2" name="下箭头 1"/>
          <p:cNvSpPr/>
          <p:nvPr/>
        </p:nvSpPr>
        <p:spPr>
          <a:xfrm>
            <a:off x="3067050" y="3282950"/>
            <a:ext cx="620395" cy="863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lvl="0" algn="ctr"/>
            <a:endParaRPr sz="2000" dirty="0">
              <a:solidFill>
                <a:srgbClr val="CC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31705" y="4303712"/>
            <a:ext cx="2390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Ag</a:t>
            </a:r>
            <a:r>
              <a:rPr lang="en-US" altLang="zh-CN" sz="36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+</a:t>
            </a:r>
            <a:r>
              <a:rPr lang="zh-CN" altLang="en-US" sz="3600" b="1" baseline="300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、</a:t>
            </a:r>
            <a:r>
              <a:rPr lang="en-US" altLang="zh-CN" sz="36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r>
              <a:rPr lang="en-US" altLang="zh-CN" sz="2800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NO</a:t>
            </a:r>
            <a:r>
              <a:rPr lang="en-US" altLang="zh-CN" sz="2800" b="1" baseline="-250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600" b="1" baseline="300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-</a:t>
            </a:r>
            <a:r>
              <a:rPr lang="en-US" altLang="zh-CN" sz="36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endParaRPr lang="en-US" altLang="zh-CN" sz="3600" b="1" baseline="30000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itchFamily="18" charset="0"/>
              <a:cs typeface="Times New Roman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6224" y="4303712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1600" b="1" baseline="300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 </a:t>
            </a:r>
            <a:r>
              <a:rPr lang="en-US" altLang="zh-CN" sz="2800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Na</a:t>
            </a:r>
            <a:r>
              <a:rPr lang="en-US" altLang="zh-CN" sz="2800" b="1" baseline="300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+</a:t>
            </a:r>
            <a:r>
              <a:rPr lang="zh-CN" altLang="en-US" sz="2800" b="1" baseline="300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r>
              <a:rPr lang="en-US" altLang="zh-CN" sz="2800" b="1" dirty="0" err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Cl</a:t>
            </a:r>
            <a:r>
              <a:rPr lang="en-US" altLang="zh-CN" sz="28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-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053965" y="4303395"/>
            <a:ext cx="29378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Na</a:t>
            </a:r>
            <a:r>
              <a:rPr lang="en-US" altLang="zh-CN" sz="2800" b="1" baseline="300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+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、</a:t>
            </a:r>
            <a:r>
              <a:rPr lang="en-US" altLang="zh-CN" sz="2800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NO</a:t>
            </a:r>
            <a:r>
              <a:rPr lang="en-US" altLang="zh-CN" sz="2800" b="1" baseline="-250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600" b="1" baseline="300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-</a:t>
            </a:r>
            <a:r>
              <a:rPr lang="en-US" altLang="zh-CN" sz="36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endParaRPr lang="en-US" altLang="zh-CN" sz="3600" b="1" baseline="30000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itchFamily="18" charset="0"/>
              <a:cs typeface="Times New Roman" pitchFamily="18" charset="0"/>
              <a:sym typeface="+mn-ea"/>
            </a:endParaRPr>
          </a:p>
          <a:p>
            <a:endParaRPr lang="en-US" altLang="zh-CN" sz="3600" b="1" baseline="300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sym typeface="+mn-ea"/>
            </a:endParaRPr>
          </a:p>
          <a:p>
            <a:endParaRPr lang="zh-CN" altLang="en-US" dirty="0"/>
          </a:p>
        </p:txBody>
      </p:sp>
      <p:pic>
        <p:nvPicPr>
          <p:cNvPr id="1026" name="图片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62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/>
          <p:cNvSpPr txBox="1"/>
          <p:nvPr/>
        </p:nvSpPr>
        <p:spPr>
          <a:xfrm>
            <a:off x="3923928" y="5373216"/>
            <a:ext cx="4348480" cy="701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Ag</a:t>
            </a:r>
            <a:r>
              <a:rPr lang="en-US" altLang="zh-CN" sz="40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+Cl</a:t>
            </a:r>
            <a:r>
              <a:rPr lang="en-US" altLang="zh-CN" sz="4000" b="1" baseline="5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-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=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AgCl↓</a:t>
            </a:r>
            <a:endParaRPr lang="en-US" altLang="en-US" sz="4000" b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itchFamily="18" charset="0"/>
              <a:ea typeface="黑体" panose="02010609060101010101" pitchFamily="49" charset="-122"/>
              <a:cs typeface="Times New Roman" pitchFamily="18" charset="0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19885" y="4220845"/>
            <a:ext cx="1584325" cy="864235"/>
          </a:xfrm>
          <a:prstGeom prst="ellipse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4"/>
          <p:cNvSpPr txBox="1"/>
          <p:nvPr/>
        </p:nvSpPr>
        <p:spPr>
          <a:xfrm>
            <a:off x="0" y="0"/>
            <a:ext cx="5652120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微观认识复分解反应</a:t>
            </a:r>
          </a:p>
        </p:txBody>
      </p:sp>
    </p:spTree>
  </p:cSld>
  <p:clrMapOvr>
    <a:masterClrMapping/>
  </p:clrMapOvr>
  <p:transition>
    <p:blinds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 animBg="1"/>
      <p:bldP spid="75783" grpId="0" animBg="1"/>
      <p:bldP spid="75786" grpId="0"/>
      <p:bldP spid="2" grpId="0" animBg="1"/>
      <p:bldP spid="3" grpId="0"/>
      <p:bldP spid="4" grpId="0"/>
      <p:bldP spid="5" grpId="0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文本框 76801"/>
          <p:cNvSpPr txBox="1"/>
          <p:nvPr/>
        </p:nvSpPr>
        <p:spPr>
          <a:xfrm>
            <a:off x="309880" y="3858895"/>
            <a:ext cx="202120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800" b="1" dirty="0">
                <a:effectLst>
                  <a:outerShdw blurRad="38100" dist="38100" dir="2700000">
                    <a:srgbClr val="C0C0C0"/>
                  </a:outerShdw>
                </a:effectLst>
                <a:latin typeface="NewBskvll BT" pitchFamily="18" charset="0"/>
                <a:sym typeface="+mn-ea"/>
              </a:rPr>
              <a:t>   </a:t>
            </a:r>
            <a:r>
              <a:rPr lang="en-US" altLang="zh-CN" sz="2800" b="1" dirty="0" err="1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Cl</a:t>
            </a:r>
            <a:r>
              <a:rPr lang="en-US" altLang="zh-CN" sz="2800" b="1" baseline="500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-</a:t>
            </a:r>
            <a:r>
              <a:rPr lang="en-US" altLang="zh-CN" sz="2800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      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H</a:t>
            </a:r>
            <a:r>
              <a:rPr lang="en-US" altLang="zh-CN" sz="28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+</a:t>
            </a:r>
            <a:r>
              <a:rPr lang="zh-CN" altLang="en-US" sz="28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endParaRPr lang="zh-CN" altLang="en-US" sz="2800" b="1" baseline="30000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  <p:sp>
        <p:nvSpPr>
          <p:cNvPr id="76803" name="文本框 76802"/>
          <p:cNvSpPr txBox="1"/>
          <p:nvPr/>
        </p:nvSpPr>
        <p:spPr>
          <a:xfrm>
            <a:off x="6408738" y="6021388"/>
            <a:ext cx="2735262" cy="381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endParaRPr sz="2800" b="1" baseline="30000" dirty="0">
              <a:solidFill>
                <a:srgbClr val="D60093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04" name="下箭头 76803"/>
          <p:cNvSpPr/>
          <p:nvPr/>
        </p:nvSpPr>
        <p:spPr>
          <a:xfrm>
            <a:off x="843598" y="3069273"/>
            <a:ext cx="576262" cy="719137"/>
          </a:xfrm>
          <a:prstGeom prst="downArrow">
            <a:avLst>
              <a:gd name="adj1" fmla="val 50000"/>
              <a:gd name="adj2" fmla="val 3119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05" name="下箭头 76804"/>
          <p:cNvSpPr/>
          <p:nvPr/>
        </p:nvSpPr>
        <p:spPr>
          <a:xfrm>
            <a:off x="5471795" y="3139440"/>
            <a:ext cx="576263" cy="719138"/>
          </a:xfrm>
          <a:prstGeom prst="downArrow">
            <a:avLst>
              <a:gd name="adj1" fmla="val 50000"/>
              <a:gd name="adj2" fmla="val 3119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06" name="文本框 76805"/>
          <p:cNvSpPr txBox="1"/>
          <p:nvPr/>
        </p:nvSpPr>
        <p:spPr>
          <a:xfrm>
            <a:off x="4933633" y="3858895"/>
            <a:ext cx="2735262" cy="144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sz="2800" b="1" baseline="300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+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CN" sz="2800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r>
              <a:rPr lang="en-US" altLang="zh-CN" sz="2800" b="1" dirty="0" err="1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Cl</a:t>
            </a:r>
            <a:r>
              <a:rPr lang="en-US" altLang="zh-CN" sz="2800" b="1" baseline="50000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-</a:t>
            </a:r>
            <a:r>
              <a:rPr lang="en-US" altLang="zh-CN" sz="2800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endParaRPr lang="zh-CN" altLang="en-US" sz="2800" b="1" baseline="300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spcBef>
                <a:spcPct val="50000"/>
              </a:spcBef>
              <a:buClrTx/>
            </a:pPr>
            <a:r>
              <a:rPr lang="zh-CN" altLang="en-US" sz="6000" b="1" baseline="30000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endParaRPr lang="zh-CN" altLang="en-US" sz="6000" b="1" baseline="30000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76807" name="直接连接符 76806"/>
          <p:cNvSpPr/>
          <p:nvPr/>
        </p:nvSpPr>
        <p:spPr>
          <a:xfrm>
            <a:off x="4716016" y="2708920"/>
            <a:ext cx="42545" cy="236347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808" name="文本框 76807"/>
          <p:cNvSpPr txBox="1"/>
          <p:nvPr/>
        </p:nvSpPr>
        <p:spPr>
          <a:xfrm>
            <a:off x="899593" y="5949280"/>
            <a:ext cx="655272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2H</a:t>
            </a:r>
            <a:r>
              <a:rPr lang="en-US" altLang="zh-CN" sz="40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+CO</a:t>
            </a:r>
            <a:r>
              <a:rPr lang="en-US" altLang="zh-CN" sz="4000" b="1" baseline="-25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3</a:t>
            </a:r>
            <a:r>
              <a:rPr lang="en-US" altLang="zh-CN" sz="40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2-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=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H</a:t>
            </a:r>
            <a:r>
              <a:rPr lang="en-US" sz="4000" b="1" baseline="-25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O+CO</a:t>
            </a:r>
            <a:r>
              <a:rPr lang="en-US" sz="4000" b="1" baseline="-25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↑</a:t>
            </a:r>
          </a:p>
        </p:txBody>
      </p:sp>
      <p:sp>
        <p:nvSpPr>
          <p:cNvPr id="76809" name="矩形 76808"/>
          <p:cNvSpPr/>
          <p:nvPr/>
        </p:nvSpPr>
        <p:spPr>
          <a:xfrm>
            <a:off x="683568" y="2420888"/>
            <a:ext cx="4528804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2800" b="1" dirty="0" err="1">
                <a:latin typeface="Times New Roman" pitchFamily="18" charset="0"/>
                <a:cs typeface="Times New Roman" pitchFamily="18" charset="0"/>
                <a:sym typeface="+mn-ea"/>
              </a:rPr>
              <a:t>HCl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     +</a:t>
            </a:r>
            <a:r>
              <a:rPr lang="zh-CN" altLang="en-US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 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baseline="-25000" dirty="0">
                <a:solidFill>
                  <a:srgbClr val="000000"/>
                </a:solidFill>
                <a:latin typeface="NewBskvll BT" pitchFamily="18" charset="0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NewBskvll BT" pitchFamily="18" charset="0"/>
              </a:rPr>
              <a:t>——</a:t>
            </a:r>
          </a:p>
        </p:txBody>
      </p:sp>
      <p:sp>
        <p:nvSpPr>
          <p:cNvPr id="76810" name="矩形 76809"/>
          <p:cNvSpPr/>
          <p:nvPr/>
        </p:nvSpPr>
        <p:spPr>
          <a:xfrm>
            <a:off x="4499992" y="2348880"/>
            <a:ext cx="5049151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sz="2800" b="1" dirty="0" err="1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Cl</a:t>
            </a:r>
            <a:r>
              <a:rPr lang="en-US" altLang="zh-CN" sz="2800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            +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 </a:t>
            </a:r>
          </a:p>
        </p:txBody>
      </p:sp>
      <p:grpSp>
        <p:nvGrpSpPr>
          <p:cNvPr id="9" name="组合 76810"/>
          <p:cNvGrpSpPr/>
          <p:nvPr/>
        </p:nvGrpSpPr>
        <p:grpSpPr>
          <a:xfrm>
            <a:off x="6671948" y="1909128"/>
            <a:ext cx="1572460" cy="1655762"/>
            <a:chOff x="3795" y="981"/>
            <a:chExt cx="911" cy="1043"/>
          </a:xfrm>
        </p:grpSpPr>
        <p:sp>
          <p:nvSpPr>
            <p:cNvPr id="76812" name="椭圆 76811"/>
            <p:cNvSpPr/>
            <p:nvPr/>
          </p:nvSpPr>
          <p:spPr>
            <a:xfrm>
              <a:off x="3833" y="981"/>
              <a:ext cx="590" cy="817"/>
            </a:xfrm>
            <a:prstGeom prst="ellipse">
              <a:avLst/>
            </a:prstGeom>
            <a:solidFill>
              <a:srgbClr val="FFEF66">
                <a:alpha val="50000"/>
              </a:srgbClr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813" name="矩形 76812"/>
            <p:cNvSpPr/>
            <p:nvPr/>
          </p:nvSpPr>
          <p:spPr>
            <a:xfrm>
              <a:off x="3795" y="1232"/>
              <a:ext cx="911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eaLnBrk="0" hangingPunct="0">
                <a:buClrTx/>
              </a:pPr>
              <a:r>
                <a:rPr lang="en-US" altLang="zh-CN" sz="2600" b="1" dirty="0">
                  <a:solidFill>
                    <a:srgbClr val="FF0000"/>
                  </a:solidFill>
                  <a:latin typeface="NewBskvll BT" pitchFamily="18" charset="0"/>
                </a:rPr>
                <a:t>CO</a:t>
              </a:r>
              <a:r>
                <a:rPr lang="en-US" altLang="zh-CN" sz="2600" b="1" baseline="-25000" dirty="0">
                  <a:solidFill>
                    <a:srgbClr val="FF0000"/>
                  </a:solidFill>
                  <a:latin typeface="NewBskvll BT" pitchFamily="18" charset="0"/>
                </a:rPr>
                <a:t>2</a:t>
              </a:r>
              <a:r>
                <a:rPr lang="en-US" altLang="zh-CN" sz="2800" b="1" dirty="0">
                  <a:solidFill>
                    <a:srgbClr val="FF0000"/>
                  </a:solidFill>
                  <a:latin typeface="NewBskvll BT" pitchFamily="18" charset="0"/>
                </a:rPr>
                <a:t>↑</a:t>
              </a:r>
            </a:p>
          </p:txBody>
        </p:sp>
        <p:sp>
          <p:nvSpPr>
            <p:cNvPr id="76814" name="任意多边形 76813"/>
            <p:cNvSpPr/>
            <p:nvPr/>
          </p:nvSpPr>
          <p:spPr>
            <a:xfrm>
              <a:off x="4105" y="1797"/>
              <a:ext cx="45" cy="227"/>
            </a:xfrm>
            <a:custGeom>
              <a:avLst/>
              <a:gdLst/>
              <a:ahLst/>
              <a:cxnLst/>
              <a:rect l="0" t="0" r="0" b="0"/>
              <a:pathLst>
                <a:path w="280" h="907">
                  <a:moveTo>
                    <a:pt x="144" y="0"/>
                  </a:moveTo>
                  <a:cubicBezTo>
                    <a:pt x="80" y="121"/>
                    <a:pt x="16" y="242"/>
                    <a:pt x="8" y="363"/>
                  </a:cubicBezTo>
                  <a:cubicBezTo>
                    <a:pt x="0" y="484"/>
                    <a:pt x="53" y="635"/>
                    <a:pt x="98" y="726"/>
                  </a:cubicBezTo>
                  <a:cubicBezTo>
                    <a:pt x="143" y="817"/>
                    <a:pt x="211" y="862"/>
                    <a:pt x="280" y="907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619885" y="1590675"/>
            <a:ext cx="1712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zh-CN" altLang="en-US" sz="6000" b="1" baseline="30000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反应前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331085" y="3858895"/>
            <a:ext cx="34493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2800" b="1" dirty="0">
                <a:solidFill>
                  <a:srgbClr val="CC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cs typeface="+mn-ea"/>
                <a:sym typeface="+mn-ea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CO</a:t>
            </a:r>
            <a:r>
              <a:rPr lang="en-US" altLang="zh-CN" sz="2800" b="1" baseline="-25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cs typeface="Times New Roman" pitchFamily="18" charset="0"/>
                <a:sym typeface="+mn-ea"/>
              </a:rPr>
              <a:t>3 </a:t>
            </a:r>
            <a:r>
              <a:rPr lang="en-US" altLang="zh-CN" sz="28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cs typeface="Times New Roman" pitchFamily="18" charset="0"/>
                <a:sym typeface="+mn-ea"/>
              </a:rPr>
              <a:t>2 </a:t>
            </a:r>
            <a:r>
              <a:rPr lang="en-US" altLang="zh-CN" sz="2800" b="1" baseline="42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cs typeface="Times New Roman" pitchFamily="18" charset="0"/>
                <a:sym typeface="+mn-ea"/>
              </a:rPr>
              <a:t>－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、</a:t>
            </a:r>
            <a:r>
              <a:rPr lang="en-US" altLang="zh-CN" sz="2800" b="1" baseline="300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Na</a:t>
            </a:r>
            <a:r>
              <a:rPr lang="en-US" altLang="zh-CN" sz="2800" b="1" baseline="300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cs typeface="Times New Roman" pitchFamily="18" charset="0"/>
                <a:sym typeface="+mn-ea"/>
              </a:rPr>
              <a:t>+  </a:t>
            </a:r>
          </a:p>
          <a:p>
            <a:pPr lvl="0" eaLnBrk="0" hangingPunct="0">
              <a:spcBef>
                <a:spcPct val="50000"/>
              </a:spcBef>
              <a:buClrTx/>
            </a:pPr>
            <a:r>
              <a:rPr lang="zh-CN" altLang="en-US" b="1" baseline="30000" dirty="0">
                <a:solidFill>
                  <a:srgbClr val="D6009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    </a:t>
            </a:r>
            <a:endParaRPr lang="zh-CN" altLang="en-US" dirty="0"/>
          </a:p>
        </p:txBody>
      </p:sp>
      <p:sp>
        <p:nvSpPr>
          <p:cNvPr id="5" name="下箭头 4"/>
          <p:cNvSpPr/>
          <p:nvPr/>
        </p:nvSpPr>
        <p:spPr>
          <a:xfrm>
            <a:off x="3099118" y="3139758"/>
            <a:ext cx="576262" cy="719137"/>
          </a:xfrm>
          <a:prstGeom prst="downArrow">
            <a:avLst>
              <a:gd name="adj1" fmla="val 50000"/>
              <a:gd name="adj2" fmla="val 3119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796136" y="1556792"/>
            <a:ext cx="224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zh-CN" altLang="en-US" sz="6000" b="1" baseline="30000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反应后</a:t>
            </a:r>
          </a:p>
        </p:txBody>
      </p:sp>
      <p:sp>
        <p:nvSpPr>
          <p:cNvPr id="7" name="椭圆 6"/>
          <p:cNvSpPr/>
          <p:nvPr/>
        </p:nvSpPr>
        <p:spPr>
          <a:xfrm>
            <a:off x="1619885" y="3860800"/>
            <a:ext cx="2087880" cy="575945"/>
          </a:xfrm>
          <a:prstGeom prst="ellipse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7504" y="5085184"/>
            <a:ext cx="4064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b="1" dirty="0">
                <a:effectLst>
                  <a:outerShdw blurRad="38100" dist="38100" dir="2700000">
                    <a:srgbClr val="C0C0C0"/>
                  </a:outerShdw>
                </a:effectLst>
                <a:latin typeface="+mn-ea"/>
                <a:ea typeface="+mn-ea"/>
                <a:sym typeface="+mn-ea"/>
              </a:rPr>
              <a:t>反应的微观实质：</a:t>
            </a:r>
          </a:p>
        </p:txBody>
      </p:sp>
      <p:sp>
        <p:nvSpPr>
          <p:cNvPr id="22" name="文本框 4"/>
          <p:cNvSpPr txBox="1"/>
          <p:nvPr/>
        </p:nvSpPr>
        <p:spPr>
          <a:xfrm>
            <a:off x="0" y="0"/>
            <a:ext cx="5652120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微观认识复分解反应</a:t>
            </a:r>
          </a:p>
        </p:txBody>
      </p:sp>
    </p:spTree>
  </p:cSld>
  <p:clrMapOvr>
    <a:masterClrMapping/>
  </p:clrMapOvr>
  <p:transition>
    <p:blinds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4" grpId="0" animBg="1"/>
      <p:bldP spid="76805" grpId="0" animBg="1"/>
      <p:bldP spid="76806" grpId="0"/>
      <p:bldP spid="76808" grpId="0" animBg="1"/>
      <p:bldP spid="4" grpId="0"/>
      <p:bldP spid="5" grpId="0" animBg="1"/>
      <p:bldP spid="7" grpId="0" animBg="1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/>
          <p:nvPr/>
        </p:nvSpPr>
        <p:spPr>
          <a:xfrm>
            <a:off x="0" y="0"/>
            <a:ext cx="5652120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微观认识复分解反应</a:t>
            </a:r>
          </a:p>
        </p:txBody>
      </p:sp>
      <p:sp>
        <p:nvSpPr>
          <p:cNvPr id="3" name="矩形 2"/>
          <p:cNvSpPr/>
          <p:nvPr/>
        </p:nvSpPr>
        <p:spPr>
          <a:xfrm>
            <a:off x="899592" y="1340768"/>
            <a:ext cx="44422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err="1">
                <a:latin typeface="Times New Roman" pitchFamily="18" charset="0"/>
                <a:cs typeface="Times New Roman" pitchFamily="18" charset="0"/>
              </a:rPr>
              <a:t>HCl+NaOH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=NaCl+H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O</a:t>
            </a:r>
            <a:endParaRPr lang="en-US" altLang="zh-CN" sz="4800" b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7584" y="2996952"/>
            <a:ext cx="54232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AgNO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+NaCl=NaNO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+AgCl↓</a:t>
            </a:r>
          </a:p>
        </p:txBody>
      </p:sp>
      <p:sp>
        <p:nvSpPr>
          <p:cNvPr id="5" name="矩形 4"/>
          <p:cNvSpPr/>
          <p:nvPr/>
        </p:nvSpPr>
        <p:spPr>
          <a:xfrm>
            <a:off x="827584" y="4653136"/>
            <a:ext cx="6293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Na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CO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+2HCl=2NaCl+H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O+CO</a:t>
            </a:r>
            <a:r>
              <a:rPr lang="en-US" altLang="zh-CN" sz="32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+mn-ea"/>
              </a:rPr>
              <a:t>↑</a:t>
            </a:r>
          </a:p>
        </p:txBody>
      </p:sp>
      <p:sp>
        <p:nvSpPr>
          <p:cNvPr id="12" name="文本框 7"/>
          <p:cNvSpPr txBox="1"/>
          <p:nvPr/>
        </p:nvSpPr>
        <p:spPr>
          <a:xfrm>
            <a:off x="1619672" y="2132856"/>
            <a:ext cx="4107815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H</a:t>
            </a:r>
            <a:r>
              <a:rPr lang="en-US" altLang="zh-CN" sz="40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+OH</a:t>
            </a:r>
            <a:r>
              <a:rPr lang="en-US" altLang="zh-CN" sz="4000" b="1" baseline="5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-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=H</a:t>
            </a:r>
            <a:r>
              <a:rPr lang="en-US" altLang="zh-CN" sz="4000" b="1" baseline="-25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O</a:t>
            </a:r>
          </a:p>
        </p:txBody>
      </p:sp>
      <p:sp>
        <p:nvSpPr>
          <p:cNvPr id="16" name="文本框 6"/>
          <p:cNvSpPr txBox="1"/>
          <p:nvPr/>
        </p:nvSpPr>
        <p:spPr>
          <a:xfrm>
            <a:off x="1691680" y="3717032"/>
            <a:ext cx="4348480" cy="701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Ag</a:t>
            </a:r>
            <a:r>
              <a:rPr lang="en-US" altLang="zh-CN" sz="40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+Cl</a:t>
            </a:r>
            <a:r>
              <a:rPr lang="en-US" altLang="zh-CN" sz="4000" b="1" baseline="5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-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=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AgCl↓</a:t>
            </a:r>
            <a:endParaRPr lang="en-US" altLang="en-US" sz="4000" b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itchFamily="18" charset="0"/>
              <a:ea typeface="黑体" panose="02010609060101010101" pitchFamily="49" charset="-122"/>
              <a:cs typeface="Times New Roman" pitchFamily="18" charset="0"/>
              <a:sym typeface="+mn-ea"/>
            </a:endParaRPr>
          </a:p>
        </p:txBody>
      </p:sp>
      <p:sp>
        <p:nvSpPr>
          <p:cNvPr id="17" name="文本框 76807"/>
          <p:cNvSpPr txBox="1"/>
          <p:nvPr/>
        </p:nvSpPr>
        <p:spPr>
          <a:xfrm>
            <a:off x="767393" y="5373216"/>
            <a:ext cx="6612919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spcBef>
                <a:spcPct val="50000"/>
              </a:spcBef>
              <a:buClrTx/>
            </a:pP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2H</a:t>
            </a:r>
            <a:r>
              <a:rPr lang="en-US" altLang="zh-CN" sz="4000" b="1" baseline="3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+CO</a:t>
            </a:r>
            <a:r>
              <a:rPr lang="en-US" altLang="zh-CN" sz="4000" b="1" baseline="-25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3</a:t>
            </a:r>
            <a:r>
              <a:rPr lang="en-US" altLang="zh-CN" sz="4000" b="1" baseline="50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2-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=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H</a:t>
            </a:r>
            <a:r>
              <a:rPr lang="en-US" sz="4000" b="1" baseline="-25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O+CO</a:t>
            </a:r>
            <a:r>
              <a:rPr lang="en-US" sz="4000" b="1" baseline="-250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2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↑</a:t>
            </a:r>
          </a:p>
        </p:txBody>
      </p:sp>
      <p:sp>
        <p:nvSpPr>
          <p:cNvPr id="9" name="椭圆形标注 8"/>
          <p:cNvSpPr/>
          <p:nvPr/>
        </p:nvSpPr>
        <p:spPr>
          <a:xfrm>
            <a:off x="6588224" y="0"/>
            <a:ext cx="2555776" cy="414908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思考：如果没有气体或水或沉淀产生还会发生复分解反应吗？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4"/>
          <p:cNvSpPr txBox="1"/>
          <p:nvPr/>
        </p:nvSpPr>
        <p:spPr>
          <a:xfrm>
            <a:off x="0" y="0"/>
            <a:ext cx="5652120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微观认识复分解反应</a:t>
            </a:r>
          </a:p>
        </p:txBody>
      </p:sp>
      <p:sp>
        <p:nvSpPr>
          <p:cNvPr id="8" name="矩形 7"/>
          <p:cNvSpPr/>
          <p:nvPr/>
        </p:nvSpPr>
        <p:spPr>
          <a:xfrm>
            <a:off x="611560" y="1196752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复分解反应发生的条件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3608" y="1916832"/>
            <a:ext cx="2710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反应物均可溶</a:t>
            </a:r>
          </a:p>
        </p:txBody>
      </p:sp>
      <p:sp>
        <p:nvSpPr>
          <p:cNvPr id="10" name="矩形 9"/>
          <p:cNvSpPr/>
          <p:nvPr/>
        </p:nvSpPr>
        <p:spPr>
          <a:xfrm>
            <a:off x="1043608" y="2708920"/>
            <a:ext cx="45143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生成物有气体或水或沉淀</a:t>
            </a:r>
            <a:endParaRPr lang="en-US" altLang="zh-CN" sz="3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1600" y="4653136"/>
            <a:ext cx="5307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KNO</a:t>
            </a:r>
            <a:r>
              <a:rPr lang="en-US" altLang="zh-CN" sz="32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+NaOH=NaNO</a:t>
            </a:r>
            <a:r>
              <a:rPr lang="en-US" altLang="zh-CN" sz="32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+KOH</a:t>
            </a:r>
          </a:p>
        </p:txBody>
      </p:sp>
      <p:sp>
        <p:nvSpPr>
          <p:cNvPr id="12" name="云形标注 11"/>
          <p:cNvSpPr/>
          <p:nvPr/>
        </p:nvSpPr>
        <p:spPr>
          <a:xfrm>
            <a:off x="5436096" y="1052736"/>
            <a:ext cx="3528392" cy="3096344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n-ea"/>
              </a:rPr>
              <a:t>思考一下：这两个反应会发生吗？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7904" y="3573016"/>
            <a:ext cx="19607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b="1" dirty="0">
                <a:solidFill>
                  <a:srgbClr val="FF0000"/>
                </a:solidFill>
                <a:latin typeface="方正超粗黑繁体" pitchFamily="2" charset="-122"/>
                <a:ea typeface="方正超粗黑繁体" pitchFamily="2" charset="-122"/>
              </a:rPr>
              <a:t>×</a:t>
            </a:r>
            <a:endParaRPr lang="zh-CN" altLang="en-US" sz="13800" b="1" dirty="0">
              <a:solidFill>
                <a:srgbClr val="FF0000"/>
              </a:solidFill>
              <a:latin typeface="方正超粗黑繁体" pitchFamily="2" charset="-122"/>
              <a:ea typeface="方正超粗黑繁体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1600" y="5445224"/>
            <a:ext cx="63946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BaSO</a:t>
            </a:r>
            <a:r>
              <a:rPr lang="en-US" altLang="zh-CN" sz="3200" b="1" baseline="-25000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4</a:t>
            </a:r>
            <a:r>
              <a:rPr lang="en-US" altLang="zh-CN" sz="3200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 +Na</a:t>
            </a:r>
            <a:r>
              <a:rPr lang="en-US" altLang="zh-CN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2</a:t>
            </a:r>
            <a:r>
              <a:rPr lang="en-US" altLang="zh-CN" sz="3200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CO</a:t>
            </a:r>
            <a:r>
              <a:rPr lang="en-US" altLang="zh-CN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3</a:t>
            </a:r>
            <a:r>
              <a:rPr lang="en-US" altLang="zh-CN" sz="3200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=BaCO</a:t>
            </a:r>
            <a:r>
              <a:rPr lang="en-US" altLang="zh-CN" sz="2000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3 </a:t>
            </a:r>
            <a:r>
              <a:rPr lang="en-US" altLang="zh-CN" sz="3200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↓+Na</a:t>
            </a:r>
            <a:r>
              <a:rPr lang="en-US" altLang="zh-CN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2</a:t>
            </a:r>
            <a:r>
              <a:rPr lang="en-US" altLang="zh-CN" sz="3200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SO</a:t>
            </a:r>
            <a:r>
              <a:rPr lang="en-US" altLang="zh-CN" sz="3200" b="1" baseline="-25000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4</a:t>
            </a:r>
            <a:r>
              <a:rPr lang="en-US" altLang="zh-CN" sz="3200" b="1" dirty="0"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 </a:t>
            </a:r>
            <a:endParaRPr lang="zh-CN" altLang="en-US" sz="3200" dirty="0">
              <a:latin typeface="Times New Roman" pitchFamily="18" charset="0"/>
              <a:ea typeface="方正超粗黑繁体" pitchFamily="2" charset="-122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4642009"/>
            <a:ext cx="19607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b="1" dirty="0">
                <a:solidFill>
                  <a:srgbClr val="FF0000"/>
                </a:solidFill>
                <a:latin typeface="方正超粗黑繁体" pitchFamily="2" charset="-122"/>
                <a:ea typeface="方正超粗黑繁体" pitchFamily="2" charset="-122"/>
              </a:rPr>
              <a:t>×</a:t>
            </a:r>
            <a:endParaRPr lang="zh-CN" altLang="en-US" sz="13800" b="1" dirty="0">
              <a:solidFill>
                <a:srgbClr val="FF0000"/>
              </a:solidFill>
              <a:latin typeface="方正超粗黑繁体" pitchFamily="2" charset="-122"/>
              <a:ea typeface="方正超粗黑繁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2627313" y="1268413"/>
            <a:ext cx="1296987" cy="5329237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zh-CN" altLang="en-US"/>
          </a:p>
        </p:txBody>
      </p:sp>
      <p:graphicFrame>
        <p:nvGraphicFramePr>
          <p:cNvPr id="27652" name="Group 4"/>
          <p:cNvGraphicFramePr>
            <a:graphicFrameLocks noGrp="1"/>
          </p:cNvGraphicFramePr>
          <p:nvPr/>
        </p:nvGraphicFramePr>
        <p:xfrm>
          <a:off x="1475656" y="731670"/>
          <a:ext cx="6944816" cy="6126330"/>
        </p:xfrm>
        <a:graphic>
          <a:graphicData uri="http://schemas.openxmlformats.org/drawingml/2006/table">
            <a:tbl>
              <a:tblPr/>
              <a:tblGrid>
                <a:gridCol w="1157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7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7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25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87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OH</a:t>
                      </a:r>
                      <a:r>
                        <a:rPr kumimoji="0" lang="en-US" altLang="zh-CN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NO</a:t>
                      </a:r>
                      <a:r>
                        <a:rPr kumimoji="0" lang="en-US" altLang="zh-CN" sz="28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-</a:t>
                      </a:r>
                      <a:endParaRPr kumimoji="0" lang="en-US" altLang="zh-CN" sz="3200" b="1" i="0" u="none" strike="noStrike" cap="none" normalizeH="0" baseline="-25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Cl</a:t>
                      </a:r>
                      <a:r>
                        <a:rPr kumimoji="0" lang="en-US" altLang="zh-CN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-</a:t>
                      </a: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SO</a:t>
                      </a:r>
                      <a:r>
                        <a:rPr kumimoji="0" lang="en-US" altLang="zh-CN" sz="28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</a:t>
                      </a:r>
                      <a:r>
                        <a:rPr kumimoji="0" lang="en-US" altLang="zh-CN" sz="28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-</a:t>
                      </a: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CO</a:t>
                      </a:r>
                      <a:r>
                        <a:rPr kumimoji="0" lang="en-US" altLang="zh-CN" sz="28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8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-</a:t>
                      </a: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H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溶、挥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溶、挥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溶、挥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NH</a:t>
                      </a:r>
                      <a:r>
                        <a:rPr kumimoji="0" lang="en-US" altLang="zh-CN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溶、挥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K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Na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Ba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Ca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微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微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Mg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微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Al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——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Mn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Zn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Fe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Fe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——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Cu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——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84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Ag</a:t>
                      </a:r>
                      <a:r>
                        <a:rPr kumimoji="0" lang="en-US" altLang="zh-CN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+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——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微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不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9816" name="Oval 120"/>
          <p:cNvSpPr>
            <a:spLocks noChangeArrowheads="1"/>
          </p:cNvSpPr>
          <p:nvPr/>
        </p:nvSpPr>
        <p:spPr bwMode="auto">
          <a:xfrm>
            <a:off x="2819400" y="3284984"/>
            <a:ext cx="744488" cy="432048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zh-CN" altLang="en-US"/>
          </a:p>
        </p:txBody>
      </p:sp>
      <p:sp>
        <p:nvSpPr>
          <p:cNvPr id="29817" name="Oval 121"/>
          <p:cNvSpPr>
            <a:spLocks noChangeArrowheads="1"/>
          </p:cNvSpPr>
          <p:nvPr/>
        </p:nvSpPr>
        <p:spPr bwMode="auto">
          <a:xfrm>
            <a:off x="6516216" y="6389712"/>
            <a:ext cx="539080" cy="468288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zh-CN" altLang="en-US"/>
          </a:p>
        </p:txBody>
      </p:sp>
      <p:sp>
        <p:nvSpPr>
          <p:cNvPr id="29818" name="Oval 122"/>
          <p:cNvSpPr>
            <a:spLocks noChangeArrowheads="1"/>
          </p:cNvSpPr>
          <p:nvPr/>
        </p:nvSpPr>
        <p:spPr bwMode="auto">
          <a:xfrm>
            <a:off x="7596336" y="3717032"/>
            <a:ext cx="476200" cy="3810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zh-CN" altLang="en-US"/>
          </a:p>
        </p:txBody>
      </p:sp>
      <p:sp>
        <p:nvSpPr>
          <p:cNvPr id="29819" name="Oval 123"/>
          <p:cNvSpPr>
            <a:spLocks noChangeArrowheads="1"/>
          </p:cNvSpPr>
          <p:nvPr/>
        </p:nvSpPr>
        <p:spPr bwMode="auto">
          <a:xfrm>
            <a:off x="6372200" y="3212976"/>
            <a:ext cx="539080" cy="427856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3645024"/>
            <a:ext cx="15476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+mn-ea"/>
                <a:ea typeface="+mn-ea"/>
              </a:rPr>
              <a:t>溶：可溶于水。</a:t>
            </a:r>
            <a:endParaRPr lang="en-US" altLang="zh-CN" sz="1400" b="1" dirty="0">
              <a:latin typeface="+mn-ea"/>
              <a:ea typeface="+mn-ea"/>
            </a:endParaRPr>
          </a:p>
          <a:p>
            <a:endParaRPr lang="en-US" altLang="zh-CN" sz="1400" b="1" dirty="0">
              <a:latin typeface="+mn-ea"/>
              <a:ea typeface="+mn-ea"/>
            </a:endParaRPr>
          </a:p>
          <a:p>
            <a:r>
              <a:rPr lang="zh-CN" altLang="en-US" sz="1400" b="1" dirty="0">
                <a:latin typeface="+mn-ea"/>
                <a:ea typeface="+mn-ea"/>
              </a:rPr>
              <a:t>不：不溶于水。</a:t>
            </a:r>
            <a:endParaRPr lang="en-US" altLang="zh-CN" sz="1400" b="1" dirty="0">
              <a:latin typeface="+mn-ea"/>
              <a:ea typeface="+mn-ea"/>
            </a:endParaRPr>
          </a:p>
          <a:p>
            <a:endParaRPr lang="en-US" altLang="zh-CN" sz="1400" b="1" dirty="0">
              <a:latin typeface="+mn-ea"/>
              <a:ea typeface="+mn-ea"/>
            </a:endParaRPr>
          </a:p>
          <a:p>
            <a:r>
              <a:rPr lang="zh-CN" altLang="en-US" sz="1400" b="1" dirty="0">
                <a:latin typeface="+mn-ea"/>
                <a:ea typeface="+mn-ea"/>
              </a:rPr>
              <a:t>微：微溶于水。</a:t>
            </a:r>
            <a:endParaRPr lang="en-US" altLang="zh-CN" sz="1400" b="1" dirty="0">
              <a:latin typeface="+mn-ea"/>
              <a:ea typeface="+mn-ea"/>
            </a:endParaRPr>
          </a:p>
          <a:p>
            <a:endParaRPr lang="en-US" altLang="zh-CN" sz="1400" b="1" dirty="0">
              <a:latin typeface="+mn-ea"/>
              <a:ea typeface="+mn-ea"/>
            </a:endParaRPr>
          </a:p>
          <a:p>
            <a:r>
              <a:rPr lang="zh-CN" altLang="en-US" sz="1400" b="1" dirty="0">
                <a:latin typeface="+mn-ea"/>
                <a:ea typeface="+mn-ea"/>
              </a:rPr>
              <a:t>挥：挥发性。</a:t>
            </a:r>
            <a:endParaRPr lang="en-US" altLang="zh-CN" sz="1400" b="1" dirty="0">
              <a:latin typeface="+mn-ea"/>
              <a:ea typeface="+mn-ea"/>
            </a:endParaRPr>
          </a:p>
          <a:p>
            <a:endParaRPr lang="en-US" altLang="zh-CN" sz="1400" b="1" dirty="0">
              <a:latin typeface="+mn-ea"/>
              <a:ea typeface="+mn-ea"/>
            </a:endParaRPr>
          </a:p>
          <a:p>
            <a:r>
              <a:rPr lang="en-US" altLang="zh-CN" sz="1400" b="1" dirty="0">
                <a:latin typeface="+mn-ea"/>
                <a:ea typeface="+mn-ea"/>
              </a:rPr>
              <a:t>—</a:t>
            </a:r>
            <a:r>
              <a:rPr lang="zh-CN" altLang="en-US" sz="1400" b="1" dirty="0">
                <a:latin typeface="+mn-ea"/>
                <a:ea typeface="+mn-ea"/>
              </a:rPr>
              <a:t>：物质不存在或遇水分解。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4815742" cy="707886"/>
          </a:xfrm>
          <a:prstGeom prst="rect">
            <a:avLst/>
          </a:prstGeom>
          <a:solidFill>
            <a:srgbClr val="00FF00"/>
          </a:solidFill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酸、碱、盐的溶解性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4"/>
          <p:cNvSpPr txBox="1"/>
          <p:nvPr/>
        </p:nvSpPr>
        <p:spPr>
          <a:xfrm>
            <a:off x="0" y="0"/>
            <a:ext cx="2843808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溶解性口诀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9592" y="1052736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钾钠铵盐水中溶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1628800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硝酸盐入水无踪影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592" y="2204864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然后再来看碱类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9592" y="2708920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钾钠铵钡都可溶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600" y="3861048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放到酸中都不溶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9592" y="4437112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碳酸盐大部分都不溶</a:t>
            </a:r>
          </a:p>
        </p:txBody>
      </p:sp>
      <p:sp>
        <p:nvSpPr>
          <p:cNvPr id="10" name="矩形 9"/>
          <p:cNvSpPr/>
          <p:nvPr/>
        </p:nvSpPr>
        <p:spPr>
          <a:xfrm>
            <a:off x="971600" y="3284984"/>
            <a:ext cx="25362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+mn-ea"/>
                <a:ea typeface="+mn-ea"/>
              </a:rPr>
              <a:t>BaSO</a:t>
            </a:r>
            <a:r>
              <a:rPr lang="en-US" altLang="zh-CN" b="1" dirty="0">
                <a:latin typeface="+mn-ea"/>
                <a:ea typeface="+mn-ea"/>
              </a:rPr>
              <a:t>4</a:t>
            </a:r>
            <a:r>
              <a:rPr lang="zh-CN" altLang="en-US" sz="2800" b="1" dirty="0">
                <a:latin typeface="+mn-ea"/>
                <a:ea typeface="+mn-ea"/>
              </a:rPr>
              <a:t>还有</a:t>
            </a:r>
            <a:r>
              <a:rPr lang="en-US" altLang="zh-CN" sz="2800" b="1" dirty="0" err="1">
                <a:latin typeface="+mn-ea"/>
                <a:ea typeface="+mn-ea"/>
                <a:cs typeface="+mn-ea"/>
                <a:sym typeface="+mn-ea"/>
              </a:rPr>
              <a:t>AgCl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92080" y="1124744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微溶物质有四种</a:t>
            </a:r>
          </a:p>
        </p:txBody>
      </p:sp>
      <p:sp>
        <p:nvSpPr>
          <p:cNvPr id="13" name="矩形 12"/>
          <p:cNvSpPr/>
          <p:nvPr/>
        </p:nvSpPr>
        <p:spPr>
          <a:xfrm>
            <a:off x="5436096" y="1628800"/>
            <a:ext cx="2877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Ca(OH)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2 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CaSO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4   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4088" y="2276872"/>
            <a:ext cx="33153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MgCO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3</a:t>
            </a:r>
            <a:r>
              <a:rPr lang="zh-CN" altLang="en-US" sz="2800" b="1" dirty="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还有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Ag</a:t>
            </a:r>
            <a:r>
              <a:rPr lang="en-US" altLang="zh-CN" sz="1600" b="1" dirty="0">
                <a:latin typeface="Times New Roman" pitchFamily="18" charset="0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  <a:sym typeface="+mn-ea"/>
              </a:rPr>
              <a:t>SO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  <a:sym typeface="+mn-ea"/>
              </a:rPr>
              <a:t>4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1322638366555706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6516216" cy="6696744"/>
          </a:xfrm>
          <a:prstGeom prst="rect">
            <a:avLst/>
          </a:prstGeom>
          <a:noFill/>
        </p:spPr>
      </p:pic>
      <p:sp>
        <p:nvSpPr>
          <p:cNvPr id="3" name="文本框 4"/>
          <p:cNvSpPr txBox="1"/>
          <p:nvPr/>
        </p:nvSpPr>
        <p:spPr>
          <a:xfrm>
            <a:off x="0" y="0"/>
            <a:ext cx="2843808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  <a:sym typeface="+mn-ea"/>
              </a:rPr>
              <a:t>常用离子对</a:t>
            </a:r>
          </a:p>
        </p:txBody>
      </p:sp>
      <p:sp>
        <p:nvSpPr>
          <p:cNvPr id="5" name="右大括号 4"/>
          <p:cNvSpPr/>
          <p:nvPr/>
        </p:nvSpPr>
        <p:spPr>
          <a:xfrm>
            <a:off x="4283968" y="3212976"/>
            <a:ext cx="155448" cy="5760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499992" y="3140968"/>
            <a:ext cx="3797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/>
              <a:t>白色沉淀，不溶于水也不溶于酸</a:t>
            </a:r>
          </a:p>
        </p:txBody>
      </p:sp>
      <p:sp>
        <p:nvSpPr>
          <p:cNvPr id="7" name="右大括号 6"/>
          <p:cNvSpPr/>
          <p:nvPr/>
        </p:nvSpPr>
        <p:spPr>
          <a:xfrm>
            <a:off x="4283968" y="4221088"/>
            <a:ext cx="216024" cy="13681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0" y="4653136"/>
            <a:ext cx="2507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/>
              <a:t>白色沉淀，不溶于水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6016" y="5805264"/>
            <a:ext cx="2765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/>
              <a:t>红褐色沉淀，不溶于水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4008" y="6237312"/>
            <a:ext cx="2507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/>
              <a:t>蓝色沉淀，不溶于水</a:t>
            </a:r>
          </a:p>
        </p:txBody>
      </p:sp>
      <p:sp>
        <p:nvSpPr>
          <p:cNvPr id="13" name="线形标注 2 12"/>
          <p:cNvSpPr/>
          <p:nvPr/>
        </p:nvSpPr>
        <p:spPr>
          <a:xfrm>
            <a:off x="5220072" y="116632"/>
            <a:ext cx="3923928" cy="1224136"/>
          </a:xfrm>
          <a:prstGeom prst="borderCallout2">
            <a:avLst>
              <a:gd name="adj1" fmla="val 20274"/>
              <a:gd name="adj2" fmla="val 703"/>
              <a:gd name="adj3" fmla="val 18750"/>
              <a:gd name="adj4" fmla="val -16667"/>
              <a:gd name="adj5" fmla="val 70813"/>
              <a:gd name="adj6" fmla="val -5005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CO3</a:t>
            </a:r>
            <a:r>
              <a:rPr lang="en-US" altLang="zh-CN" sz="2000" b="1" baseline="5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的检验：将稀盐酸加入到待测物质中，若产生的气体可以使澄清石灰水变浑浊，则证明物质中含有</a:t>
            </a:r>
            <a:r>
              <a:rPr lang="en-US" altLang="zh-CN" sz="2000" b="1" baseline="500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000" b="1" baseline="5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或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HCO</a:t>
            </a:r>
            <a:r>
              <a:rPr lang="en-US" altLang="zh-CN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000" b="1" baseline="5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endParaRPr lang="zh-CN" altLang="en-US" sz="2000" b="1" baseline="50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线形标注 2 13"/>
          <p:cNvSpPr/>
          <p:nvPr/>
        </p:nvSpPr>
        <p:spPr>
          <a:xfrm>
            <a:off x="4788024" y="3429000"/>
            <a:ext cx="4139952" cy="1296144"/>
          </a:xfrm>
          <a:prstGeom prst="borderCallout2">
            <a:avLst>
              <a:gd name="adj1" fmla="val 17825"/>
              <a:gd name="adj2" fmla="val -445"/>
              <a:gd name="adj3" fmla="val 18750"/>
              <a:gd name="adj4" fmla="val -16667"/>
              <a:gd name="adj5" fmla="val -11319"/>
              <a:gd name="adj6" fmla="val -2187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SO</a:t>
            </a:r>
            <a:r>
              <a:rPr lang="en-US" altLang="zh-CN" sz="2000" b="1" baseline="-25000" dirty="0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4</a:t>
            </a:r>
            <a:r>
              <a:rPr lang="en-US" altLang="zh-CN" sz="2000" b="1" baseline="50000" dirty="0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2-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的检验：将酸化的可溶性钡盐加入到待测物质中，若产生白色沉淀且不溶于酸，则证明该物质中含有</a:t>
            </a:r>
            <a:r>
              <a:rPr lang="en-US" altLang="zh-CN" sz="2000" b="1" baseline="500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SO</a:t>
            </a:r>
            <a:r>
              <a:rPr lang="en-US" altLang="zh-CN" sz="2000" b="1" baseline="-25000" dirty="0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4</a:t>
            </a:r>
            <a:r>
              <a:rPr lang="en-US" altLang="zh-CN" sz="2000" b="1" baseline="50000" dirty="0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2-</a:t>
            </a:r>
            <a:endParaRPr lang="zh-CN" altLang="en-US" sz="2000" baseline="50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线形标注 2 15"/>
          <p:cNvSpPr/>
          <p:nvPr/>
        </p:nvSpPr>
        <p:spPr>
          <a:xfrm>
            <a:off x="4644008" y="5445224"/>
            <a:ext cx="4499992" cy="1152128"/>
          </a:xfrm>
          <a:prstGeom prst="borderCallout2">
            <a:avLst>
              <a:gd name="adj1" fmla="val 18751"/>
              <a:gd name="adj2" fmla="val -1347"/>
              <a:gd name="adj3" fmla="val 18750"/>
              <a:gd name="adj4" fmla="val -16667"/>
              <a:gd name="adj5" fmla="val -141321"/>
              <a:gd name="adj6" fmla="val -3021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err="1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Cl</a:t>
            </a:r>
            <a:r>
              <a:rPr lang="en-US" altLang="zh-CN" sz="2000" b="1" baseline="50000" dirty="0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的检验：将硝酸银溶液加入到待测物质中，若产生白色沉淀且不溶于酸，则证明该物质中含有</a:t>
            </a:r>
            <a:r>
              <a:rPr lang="en-US" altLang="zh-CN" sz="2000" b="1" baseline="500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zh-CN" sz="2000" b="1" dirty="0" err="1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Cl</a:t>
            </a:r>
            <a:r>
              <a:rPr lang="en-US" altLang="zh-CN" sz="2000" b="1" baseline="50000" dirty="0">
                <a:solidFill>
                  <a:schemeClr val="tx1"/>
                </a:solidFill>
                <a:latin typeface="Times New Roman" pitchFamily="18" charset="0"/>
                <a:ea typeface="方正超粗黑繁体" pitchFamily="2" charset="-122"/>
                <a:cs typeface="Times New Roman" pitchFamily="18" charset="0"/>
              </a:rPr>
              <a:t>-</a:t>
            </a:r>
            <a:endParaRPr lang="zh-CN" altLang="en-US" sz="2000" baseline="50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线形标注 2 16"/>
          <p:cNvSpPr/>
          <p:nvPr/>
        </p:nvSpPr>
        <p:spPr>
          <a:xfrm>
            <a:off x="4716016" y="1628800"/>
            <a:ext cx="4427984" cy="1368152"/>
          </a:xfrm>
          <a:prstGeom prst="borderCallout2">
            <a:avLst>
              <a:gd name="adj1" fmla="val 17825"/>
              <a:gd name="adj2" fmla="val -445"/>
              <a:gd name="adj3" fmla="val 18750"/>
              <a:gd name="adj4" fmla="val -5499"/>
              <a:gd name="adj5" fmla="val 19267"/>
              <a:gd name="adj6" fmla="val -550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kumimoji="1" lang="en-US" altLang="zh-CN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kumimoji="1" lang="en-US" altLang="zh-CN" sz="20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1" lang="en-US" altLang="zh-CN" sz="2000" b="1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的检验：</a:t>
            </a:r>
            <a:r>
              <a:rPr kumimoji="1" lang="zh-CN" altLang="en-US" sz="2000" b="1" dirty="0">
                <a:solidFill>
                  <a:schemeClr val="tx1"/>
                </a:solidFill>
                <a:latin typeface="+mn-ea"/>
              </a:rPr>
              <a:t>用可溶性碱与待测物反应，生成有刺激性气味的气体，再用湿润的红色石蕊试纸检验生成的气体，试纸变蓝，则证明物质中含有</a:t>
            </a:r>
            <a:r>
              <a:rPr kumimoji="1" lang="en-US" altLang="zh-CN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kumimoji="1" lang="en-US" altLang="zh-CN" sz="20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1" lang="en-US" altLang="zh-CN" sz="2000" b="1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kumimoji="1" lang="zh-CN" alt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zh-CN" altLang="en-US" sz="2000" baseline="50000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/>
      <p:bldP spid="10" grpId="0"/>
      <p:bldP spid="13" grpId="0" animBg="1"/>
      <p:bldP spid="14" grpId="0" animBg="1"/>
      <p:bldP spid="16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700808"/>
            <a:ext cx="67687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lang="en-US" altLang="zh-CN" sz="2800" b="1" dirty="0">
                <a:latin typeface="+mn-ea"/>
                <a:ea typeface="+mn-ea"/>
              </a:rPr>
              <a:t>.</a:t>
            </a:r>
            <a:r>
              <a:rPr lang="zh-CN" altLang="en-US" sz="2800" b="1" dirty="0">
                <a:latin typeface="+mn-ea"/>
                <a:ea typeface="+mn-ea"/>
              </a:rPr>
              <a:t>下列说法中，正确的是</a:t>
            </a:r>
            <a:r>
              <a:rPr lang="en-US" altLang="zh-CN" sz="2800" dirty="0">
                <a:latin typeface="+mn-ea"/>
                <a:ea typeface="+mn-ea"/>
              </a:rPr>
              <a:t>(</a:t>
            </a:r>
            <a:r>
              <a:rPr lang="zh-CN" altLang="en-US" sz="2800" dirty="0">
                <a:latin typeface="+mn-ea"/>
                <a:ea typeface="+mn-ea"/>
              </a:rPr>
              <a:t>　　</a:t>
            </a:r>
            <a:r>
              <a:rPr lang="en-US" altLang="zh-CN" sz="2800" dirty="0">
                <a:latin typeface="+mn-ea"/>
                <a:ea typeface="+mn-ea"/>
              </a:rPr>
              <a:t>)</a:t>
            </a:r>
          </a:p>
          <a:p>
            <a:endParaRPr lang="en-US" altLang="zh-CN" sz="2800" dirty="0">
              <a:latin typeface="+mn-ea"/>
              <a:ea typeface="+mn-ea"/>
            </a:endParaRPr>
          </a:p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r>
              <a:rPr lang="en-US" altLang="zh-CN" sz="2800" b="1" dirty="0">
                <a:latin typeface="+mn-ea"/>
                <a:ea typeface="+mn-ea"/>
              </a:rPr>
              <a:t>.</a:t>
            </a:r>
            <a:r>
              <a:rPr lang="zh-CN" altLang="en-US" sz="2800" b="1" dirty="0">
                <a:latin typeface="+mn-ea"/>
                <a:ea typeface="+mn-ea"/>
              </a:rPr>
              <a:t>含氧的化合物一定是氧化物</a:t>
            </a:r>
            <a:endParaRPr lang="en-US" altLang="zh-CN" sz="2800" b="1" dirty="0">
              <a:latin typeface="+mn-ea"/>
              <a:ea typeface="+mn-ea"/>
            </a:endParaRPr>
          </a:p>
          <a:p>
            <a:r>
              <a:rPr lang="zh-CN" altLang="en-US" sz="2800" b="1" dirty="0">
                <a:latin typeface="+mn-ea"/>
                <a:ea typeface="+mn-ea"/>
              </a:rPr>
              <a:t>　　　　　</a:t>
            </a:r>
          </a:p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lang="en-US" altLang="zh-CN" sz="2800" b="1" dirty="0">
                <a:latin typeface="+mn-ea"/>
                <a:ea typeface="+mn-ea"/>
              </a:rPr>
              <a:t>.</a:t>
            </a:r>
            <a:r>
              <a:rPr lang="zh-CN" altLang="en-US" sz="2800" b="1" dirty="0">
                <a:latin typeface="+mn-ea"/>
                <a:ea typeface="+mn-ea"/>
              </a:rPr>
              <a:t>酸根中不一定含有氧元素</a:t>
            </a:r>
            <a:endParaRPr lang="en-US" altLang="zh-CN" sz="2800" b="1" dirty="0">
              <a:latin typeface="+mn-ea"/>
              <a:ea typeface="+mn-ea"/>
            </a:endParaRPr>
          </a:p>
          <a:p>
            <a:endParaRPr lang="zh-CN" altLang="en-US" sz="2800" b="1" dirty="0">
              <a:latin typeface="+mn-ea"/>
              <a:ea typeface="+mn-ea"/>
            </a:endParaRPr>
          </a:p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lang="en-US" altLang="zh-CN" sz="2800" b="1" dirty="0">
                <a:latin typeface="+mn-ea"/>
                <a:ea typeface="+mn-ea"/>
              </a:rPr>
              <a:t>.</a:t>
            </a:r>
            <a:r>
              <a:rPr lang="zh-CN" altLang="en-US" sz="2800" b="1" dirty="0">
                <a:latin typeface="+mn-ea"/>
                <a:ea typeface="+mn-ea"/>
              </a:rPr>
              <a:t>盐的组成中一定含有金属元素</a:t>
            </a:r>
            <a:endParaRPr lang="en-US" altLang="zh-CN" sz="2800" b="1" dirty="0">
              <a:latin typeface="+mn-ea"/>
              <a:ea typeface="+mn-ea"/>
            </a:endParaRPr>
          </a:p>
          <a:p>
            <a:r>
              <a:rPr lang="zh-CN" altLang="en-US" sz="2800" b="1" dirty="0">
                <a:latin typeface="+mn-ea"/>
                <a:ea typeface="+mn-ea"/>
              </a:rPr>
              <a:t>　　　　</a:t>
            </a:r>
          </a:p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r>
              <a:rPr lang="en-US" altLang="zh-CN" sz="2800" b="1" dirty="0">
                <a:latin typeface="+mn-ea"/>
                <a:ea typeface="+mn-ea"/>
              </a:rPr>
              <a:t>.</a:t>
            </a:r>
            <a:r>
              <a:rPr lang="zh-CN" altLang="en-US" sz="2800" b="1" dirty="0">
                <a:latin typeface="+mn-ea"/>
                <a:ea typeface="+mn-ea"/>
              </a:rPr>
              <a:t>酸中一定含氧元素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20072" y="1700808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2636912"/>
            <a:ext cx="1265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KMnO</a:t>
            </a:r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4168" y="4293096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</a:t>
            </a:r>
            <a:endParaRPr lang="zh-CN" alt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5976" y="5301208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endParaRPr lang="zh-CN" alt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3528" y="332656"/>
            <a:ext cx="38972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基础典型</a:t>
            </a:r>
            <a:r>
              <a:rPr lang="zh-CN" altLang="en-US" sz="4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/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ChangeArrowheads="1"/>
          </p:cNvSpPr>
          <p:nvPr/>
        </p:nvSpPr>
        <p:spPr bwMode="auto">
          <a:xfrm>
            <a:off x="323528" y="756633"/>
            <a:ext cx="849694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266700"/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2800" b="1" dirty="0">
                <a:latin typeface="+mn-ea"/>
                <a:ea typeface="+mn-ea"/>
              </a:rPr>
              <a:t>按一定的特点或规律对物质进行分类，给化学学习与研究带来很大的方便。下列各组物质中，符合“氧化物</a:t>
            </a:r>
            <a:r>
              <a:rPr lang="en-US" altLang="zh-CN" sz="2800" b="1" dirty="0">
                <a:latin typeface="+mn-ea"/>
                <a:ea typeface="+mn-ea"/>
              </a:rPr>
              <a:t>—</a:t>
            </a:r>
            <a:r>
              <a:rPr lang="zh-CN" altLang="en-US" sz="2800" b="1" dirty="0">
                <a:latin typeface="+mn-ea"/>
                <a:ea typeface="+mn-ea"/>
              </a:rPr>
              <a:t>酸</a:t>
            </a:r>
            <a:r>
              <a:rPr lang="en-US" altLang="zh-CN" sz="2800" b="1" dirty="0">
                <a:latin typeface="+mn-ea"/>
                <a:ea typeface="+mn-ea"/>
              </a:rPr>
              <a:t>—</a:t>
            </a:r>
            <a:r>
              <a:rPr lang="zh-CN" altLang="en-US" sz="2800" b="1" dirty="0">
                <a:latin typeface="+mn-ea"/>
                <a:ea typeface="+mn-ea"/>
              </a:rPr>
              <a:t>碱</a:t>
            </a:r>
            <a:r>
              <a:rPr lang="en-US" altLang="zh-CN" sz="2800" b="1" dirty="0">
                <a:latin typeface="+mn-ea"/>
                <a:ea typeface="+mn-ea"/>
              </a:rPr>
              <a:t>—</a:t>
            </a:r>
            <a:r>
              <a:rPr lang="zh-CN" altLang="en-US" sz="2800" b="1" dirty="0">
                <a:latin typeface="+mn-ea"/>
                <a:ea typeface="+mn-ea"/>
              </a:rPr>
              <a:t>盐” 顺序排列的是</a:t>
            </a:r>
            <a:r>
              <a:rPr lang="en-US" altLang="zh-CN" sz="2800" b="1" dirty="0">
                <a:latin typeface="+mn-ea"/>
                <a:ea typeface="+mn-ea"/>
              </a:rPr>
              <a:t>(    )</a:t>
            </a:r>
          </a:p>
          <a:p>
            <a:pPr indent="266700"/>
            <a:endParaRPr lang="zh-CN" altLang="en-US" sz="2800" b="1" dirty="0">
              <a:latin typeface="+mn-ea"/>
              <a:ea typeface="+mn-ea"/>
            </a:endParaRPr>
          </a:p>
          <a:p>
            <a:pPr indent="266700"/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A. </a:t>
            </a:r>
            <a:r>
              <a:rPr lang="en-US" altLang="zh-CN" sz="2800" b="1" dirty="0" err="1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HClO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</a:t>
            </a:r>
            <a:r>
              <a:rPr lang="en-US" altLang="zh-CN" sz="2800" b="1" dirty="0" err="1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HCl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      Mg(OH)</a:t>
            </a:r>
            <a:r>
              <a:rPr lang="en-US" altLang="zh-CN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   MgCl</a:t>
            </a:r>
            <a:r>
              <a:rPr lang="en-US" altLang="zh-CN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2</a:t>
            </a:r>
            <a:endParaRPr lang="en-US" altLang="zh-CN" sz="2800" b="1" dirty="0">
              <a:latin typeface="Times New Roman" pitchFamily="18" charset="0"/>
              <a:ea typeface="华文中宋" pitchFamily="2" charset="-122"/>
              <a:cs typeface="Times New Roman" pitchFamily="18" charset="0"/>
            </a:endParaRPr>
          </a:p>
          <a:p>
            <a:pPr indent="266700"/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B. CO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   H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CO</a:t>
            </a:r>
            <a:r>
              <a:rPr lang="en-US" altLang="zh-CN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   CaCO</a:t>
            </a:r>
            <a:r>
              <a:rPr lang="en-US" altLang="zh-CN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      Ca(HCO</a:t>
            </a:r>
            <a:r>
              <a:rPr lang="en-US" altLang="zh-CN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)</a:t>
            </a:r>
            <a:r>
              <a:rPr lang="en-US" altLang="zh-CN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2</a:t>
            </a:r>
            <a:endParaRPr lang="en-US" altLang="zh-CN" sz="2800" b="1" dirty="0">
              <a:latin typeface="Times New Roman" pitchFamily="18" charset="0"/>
              <a:ea typeface="华文中宋" pitchFamily="2" charset="-122"/>
              <a:cs typeface="Times New Roman" pitchFamily="18" charset="0"/>
            </a:endParaRPr>
          </a:p>
          <a:p>
            <a:pPr indent="266700"/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C. H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O     HNO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    NH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·H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O     NH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4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NO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3</a:t>
            </a:r>
            <a:endParaRPr lang="en-US" altLang="zh-CN" sz="2800" b="1" dirty="0">
              <a:latin typeface="Times New Roman" pitchFamily="18" charset="0"/>
              <a:ea typeface="华文中宋" pitchFamily="2" charset="-122"/>
              <a:cs typeface="Times New Roman" pitchFamily="18" charset="0"/>
            </a:endParaRPr>
          </a:p>
          <a:p>
            <a:pPr indent="266700"/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D. SO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3 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   NaHSO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4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</a:t>
            </a:r>
            <a:r>
              <a:rPr lang="en-US" altLang="zh-CN" sz="2800" b="1" dirty="0" err="1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NaOH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         Na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SO</a:t>
            </a:r>
            <a:r>
              <a:rPr lang="en-US" altLang="zh-CN" sz="1600" b="1" dirty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4</a:t>
            </a:r>
            <a:endParaRPr lang="en-US" altLang="zh-CN" sz="2800" b="1" dirty="0">
              <a:latin typeface="Times New Roman" pitchFamily="18" charset="0"/>
              <a:ea typeface="华文中宋" pitchFamily="2" charset="-122"/>
              <a:cs typeface="Times New Roman" pitchFamily="18" charset="0"/>
            </a:endParaRPr>
          </a:p>
          <a:p>
            <a:pPr indent="266700" eaLnBrk="0" hangingPunct="0"/>
            <a:endParaRPr lang="en-US" altLang="zh-CN" sz="3200" b="1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20272" y="162880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92696"/>
            <a:ext cx="77768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下列关于氢氧化钠的描述错误的是（　　）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  <a:p>
            <a:endParaRPr lang="zh-CN" altLang="zh-CN" sz="2800" b="1" dirty="0">
              <a:latin typeface="宋体" pitchFamily="2" charset="-122"/>
              <a:ea typeface="宋体" pitchFamily="2" charset="-122"/>
            </a:endParaRPr>
          </a:p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．易溶于水，溶解时放出大量的热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   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．对皮肤有强烈的腐蚀作用</a:t>
            </a:r>
          </a:p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．氢氧化钠水溶液能使紫色石蕊溶液变红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．能去除油污，可作厨房的清洁剂</a:t>
            </a:r>
          </a:p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60232" y="62068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31640" y="4005064"/>
            <a:ext cx="7416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石蕊</a:t>
            </a:r>
            <a:r>
              <a:rPr lang="en-US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紫色）  酸红碱蓝</a:t>
            </a:r>
          </a:p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酚酞（无色） 遇碱变红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3568" y="332656"/>
            <a:ext cx="7272808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+mn-ea"/>
              </a:rPr>
              <a:t>.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下列各组物质名称不代表同一物质的一组是（　　）</a:t>
            </a: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endParaRPr lang="zh-CN" altLang="en-US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．氯化钠、盐 </a:t>
            </a: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endParaRPr lang="zh-CN" altLang="en-US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．氢氧化钠、苛性钠</a:t>
            </a: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endParaRPr lang="zh-CN" altLang="en-US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．碳酸钠、纯碱</a:t>
            </a: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endParaRPr lang="zh-CN" altLang="en-US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．碳酸氢钠、小苏打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1680" y="692696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404664"/>
            <a:ext cx="8280920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2800" b="1" dirty="0">
                <a:latin typeface="+mn-ea"/>
              </a:rPr>
              <a:t>.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将珍珠放入稀盐酸中，有气泡产生，生成的气体能使澄清的石灰水变浑浊，则珍珠中含有下列离子中的（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   ）</a:t>
            </a: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endParaRPr lang="zh-CN" altLang="en-US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宋体" charset="-122"/>
              </a:rPr>
              <a:t>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="1" dirty="0">
                <a:latin typeface="+mn-ea"/>
              </a:rPr>
              <a:t> .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氯离子       </a:t>
            </a: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b="1" dirty="0">
                <a:latin typeface="+mn-ea"/>
              </a:rPr>
              <a:t> .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硫酸根离子 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b="1" dirty="0">
                <a:latin typeface="+mn-ea"/>
              </a:rPr>
              <a:t> .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碳酸根离子 </a:t>
            </a: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endParaRPr lang="en-US" altLang="zh-CN" sz="2800" b="1" dirty="0">
              <a:solidFill>
                <a:srgbClr val="000000"/>
              </a:solidFill>
              <a:latin typeface="宋体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zh-CN" sz="2800" b="1" dirty="0">
                <a:latin typeface="+mn-ea"/>
              </a:rPr>
              <a:t> .</a:t>
            </a:r>
            <a:r>
              <a:rPr lang="zh-CN" altLang="en-US" sz="2800" b="1" dirty="0">
                <a:solidFill>
                  <a:srgbClr val="000000"/>
                </a:solidFill>
                <a:latin typeface="宋体" charset="-122"/>
              </a:rPr>
              <a:t>氢氧根离子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3688" y="112474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577423"/>
            <a:ext cx="806489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下列物质存放在烧杯中一段时间后，质量变大且变质的是（      ）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①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浓盐酸 ②浓硫酸 ③烧碱 ④食盐 ⑤生石灰  ⑥稀硫酸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．①⑥  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．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②③⑤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．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③⑤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．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②③④</a:t>
            </a: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1043608" y="1844824"/>
            <a:ext cx="504056" cy="15841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67544" y="342900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挥发性</a:t>
            </a:r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2555776" y="1916832"/>
            <a:ext cx="216024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79712" y="342900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吸水性</a:t>
            </a:r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1403648" y="1988840"/>
            <a:ext cx="2952328" cy="24482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560" y="46531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683568" y="5157192"/>
            <a:ext cx="8001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O=Ca(OH)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2411760" y="2060848"/>
            <a:ext cx="4320480" cy="33123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611560" y="4437112"/>
            <a:ext cx="74888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2NaOH + CO</a:t>
            </a:r>
            <a:r>
              <a:rPr lang="en-US" altLang="zh-CN" sz="28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= Na</a:t>
            </a:r>
            <a:r>
              <a:rPr lang="en-US" altLang="zh-CN" sz="28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28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+ H</a:t>
            </a:r>
            <a:r>
              <a:rPr lang="en-US" altLang="zh-CN" sz="28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83768" y="980728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NewBskvll BT" pitchFamily="18" charset="0"/>
              </a:rPr>
              <a:t>C</a:t>
            </a:r>
            <a:endParaRPr lang="zh-CN" altLang="en-US" sz="2800" b="1" dirty="0">
              <a:solidFill>
                <a:srgbClr val="FF0000"/>
              </a:solidFill>
              <a:latin typeface="NewBskvll BT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1560" y="5805264"/>
            <a:ext cx="5101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kumimoji="1"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Ca(OH)</a:t>
            </a:r>
            <a:r>
              <a:rPr kumimoji="1"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CaCO</a:t>
            </a:r>
            <a:r>
              <a:rPr kumimoji="1"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↓+ H</a:t>
            </a:r>
            <a:r>
              <a:rPr kumimoji="1"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en-US" altLang="zh-C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6" grpId="0"/>
      <p:bldP spid="19" grpId="0"/>
      <p:bldP spid="20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764704"/>
            <a:ext cx="81369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800" b="1" dirty="0">
                <a:latin typeface="+mn-ea"/>
              </a:rPr>
              <a:t>.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下列四种物质中，在一定条件下能与其它三种物质发生反应的是（     ）</a:t>
            </a:r>
          </a:p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    A</a:t>
            </a:r>
            <a:r>
              <a:rPr lang="en-US" altLang="zh-CN" sz="2800" b="1" dirty="0">
                <a:latin typeface="+mn-ea"/>
              </a:rPr>
              <a:t> . 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en-US" altLang="zh-CN" sz="28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b="1" dirty="0">
                <a:latin typeface="+mn-ea"/>
              </a:rPr>
              <a:t> . 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28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    C</a:t>
            </a:r>
            <a:r>
              <a:rPr lang="en-US" altLang="zh-CN" sz="2800" b="1" dirty="0">
                <a:latin typeface="+mn-ea"/>
              </a:rPr>
              <a:t> . </a:t>
            </a:r>
            <a:r>
              <a:rPr lang="en-US" altLang="zh-CN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zh-CN" sz="2800" b="1" dirty="0">
                <a:latin typeface="+mn-ea"/>
              </a:rPr>
              <a:t> . 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28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8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altLang="zh-CN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39552" y="3140968"/>
            <a:ext cx="8352928" cy="22467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2NaOH + CuSO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=Cu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kumimoji="0"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Na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SO4</a:t>
            </a:r>
          </a:p>
          <a:p>
            <a:endParaRPr lang="en-US" altLang="zh-C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2NaOH+ CO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=Na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H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endParaRPr lang="en-US" altLang="zh-C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2NaOH+H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=Na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491880" y="1196752"/>
            <a:ext cx="83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altLang="zh-CN" sz="1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536" y="764704"/>
            <a:ext cx="820891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8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下列反应中不属于复分解反应的是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（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）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               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．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H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SO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+Ca(OH)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=CaSO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↓+2H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．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H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SO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+BaCl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=BaSO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↓+2HCl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．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2HCl+Fe=FeCl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+H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↑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．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2HCl+CaCO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=CaCl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+H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O+CO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↑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76470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323528" y="764704"/>
            <a:ext cx="864096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66700" rtl="0"/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9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下列物质的变化，必须是通过加入盐的溶液才能一步实现的是（　　）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+mn-ea"/>
              <a:ea typeface="+mn-ea"/>
              <a:cs typeface="Calibri" pitchFamily="34" charset="0"/>
            </a:endParaRPr>
          </a:p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ewBskvll BT" pitchFamily="18" charset="0"/>
              <a:cs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71600" y="2060848"/>
            <a:ext cx="22454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A. Fe→FeCl</a:t>
            </a:r>
            <a:r>
              <a:rPr lang="en-US" altLang="zh-CN" sz="2800" b="1" baseline="-25000" dirty="0"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endParaRPr lang="zh-CN" altLang="en-US" sz="2800" b="1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71600" y="2924944"/>
            <a:ext cx="27302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B. CuO→CuCl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1600" y="3789040"/>
            <a:ext cx="30588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C. CaCO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→CaCl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3608" y="4581128"/>
            <a:ext cx="26276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D.K</a:t>
            </a:r>
            <a:r>
              <a:rPr lang="en-US" altLang="zh-CN" sz="20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→KCl 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23928" y="4653136"/>
            <a:ext cx="40591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400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400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+BaCl</a:t>
            </a:r>
            <a:r>
              <a:rPr lang="en-US" altLang="zh-CN" sz="2400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=BaSO</a:t>
            </a:r>
            <a:r>
              <a:rPr lang="en-US" altLang="zh-CN" sz="2400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↓+2KCl</a:t>
            </a:r>
            <a:endParaRPr lang="zh-CN" alt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832" y="1196752"/>
            <a:ext cx="460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07904" y="2132856"/>
            <a:ext cx="2962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Fe+2HCl=FeCl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↑</a:t>
            </a:r>
            <a:endParaRPr lang="zh-CN" alt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51920" y="3861048"/>
            <a:ext cx="54726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CaCO</a:t>
            </a:r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+2HCl=CaCl</a:t>
            </a:r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 +CO </a:t>
            </a:r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↑</a:t>
            </a:r>
            <a:endParaRPr lang="zh-CN" alt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79912" y="299695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CuO+2HCl=CuCl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+2H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b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zh-CN" alt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79388" y="765175"/>
            <a:ext cx="86868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10</a:t>
            </a:r>
            <a:r>
              <a:rPr lang="en-US" altLang="zh-CN" sz="2800" b="1" dirty="0">
                <a:latin typeface="+mn-ea"/>
              </a:rPr>
              <a:t>.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下列各组中的物质，能在溶液中共存的是                                    （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</a:rPr>
              <a:t>   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）</a:t>
            </a:r>
            <a:endParaRPr lang="en-US" altLang="zh-CN" sz="2800" b="1" dirty="0">
              <a:solidFill>
                <a:srgbClr val="000000"/>
              </a:solidFill>
              <a:latin typeface="+mn-ea"/>
              <a:ea typeface="+mn-ea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A .   KNO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3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NaCl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   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NaOH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B  .  KOH      Na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CO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HCl</a:t>
            </a:r>
            <a:endParaRPr lang="en-US" altLang="zh-CN" sz="2800" b="1" dirty="0">
              <a:solidFill>
                <a:srgbClr val="000000"/>
              </a:solidFill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C  .  KNO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NaOH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 FeCl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D  . AgNO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BaCl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  HNO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3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83568" y="1196752"/>
            <a:ext cx="444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仿宋_GB2312" pitchFamily="49" charset="-122"/>
                <a:cs typeface="Times New Roman" pitchFamily="18" charset="0"/>
              </a:rPr>
              <a:t>A</a:t>
            </a:r>
          </a:p>
        </p:txBody>
      </p:sp>
      <p:sp>
        <p:nvSpPr>
          <p:cNvPr id="7" name="椭圆 6"/>
          <p:cNvSpPr/>
          <p:nvPr/>
        </p:nvSpPr>
        <p:spPr>
          <a:xfrm>
            <a:off x="3131840" y="2492896"/>
            <a:ext cx="711820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923928" y="2492896"/>
            <a:ext cx="711820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059832" y="3140968"/>
            <a:ext cx="711820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995936" y="3140968"/>
            <a:ext cx="711820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99592" y="3861048"/>
            <a:ext cx="711820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059832" y="3789040"/>
            <a:ext cx="711820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8433" name="图片 11" descr="http://pic1.mofangge.com/upload/papers/c05/20120810/201208101512202141509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4077072"/>
            <a:ext cx="4630086" cy="2636912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07504" y="188640"/>
            <a:ext cx="849694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66700" rtl="0"/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如图化学反应的溶液颜色变化体现了“魔法世界，魅力化学”，请回答：</a:t>
            </a:r>
            <a:endParaRPr lang="en-US" altLang="zh-CN" sz="2800" b="1" dirty="0">
              <a:latin typeface="宋体" pitchFamily="2" charset="-122"/>
              <a:cs typeface="Calibri" pitchFamily="34" charset="0"/>
            </a:endParaRPr>
          </a:p>
          <a:p>
            <a:pPr lvl="0" indent="266700" rtl="0"/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(1)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溶液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是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____________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（填“酸”、“碱”、“盐”），试剂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的名称是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___________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。   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(2)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若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是稀硫酸，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是氧化物，则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的化学式为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____________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。  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(3)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若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是稀盐酸，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是单质，则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的名称是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____________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。    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(4)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若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是稀硫酸，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是碱，则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与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反应的化学方程式为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_________________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。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1840" y="1052736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4008" y="1556792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石蕊试液</a:t>
            </a:r>
          </a:p>
        </p:txBody>
      </p:sp>
      <p:sp>
        <p:nvSpPr>
          <p:cNvPr id="9" name="矩形 8"/>
          <p:cNvSpPr/>
          <p:nvPr/>
        </p:nvSpPr>
        <p:spPr>
          <a:xfrm>
            <a:off x="899592" y="2204864"/>
            <a:ext cx="1297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  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15616" y="3284984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铁</a:t>
            </a:r>
          </a:p>
        </p:txBody>
      </p:sp>
      <p:sp>
        <p:nvSpPr>
          <p:cNvPr id="14" name="矩形 13"/>
          <p:cNvSpPr/>
          <p:nvPr/>
        </p:nvSpPr>
        <p:spPr>
          <a:xfrm>
            <a:off x="395536" y="4869160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 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99592" y="4005064"/>
            <a:ext cx="37032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Cu(OH)</a:t>
            </a:r>
            <a:r>
              <a:rPr lang="en-US" altLang="zh-CN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=CuSO</a:t>
            </a:r>
            <a:r>
              <a:rPr lang="en-US" altLang="zh-CN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+2H</a:t>
            </a:r>
            <a:r>
              <a:rPr lang="en-US" altLang="zh-CN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zh-C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55576" y="4725144"/>
          <a:ext cx="6624736" cy="1478905"/>
        </p:xfrm>
        <a:graphic>
          <a:graphicData uri="http://schemas.openxmlformats.org/drawingml/2006/table">
            <a:tbl>
              <a:tblPr/>
              <a:tblGrid>
                <a:gridCol w="936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20383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+mn-ea"/>
                          <a:ea typeface="+mn-ea"/>
                          <a:cs typeface="Calibri"/>
                        </a:rPr>
                        <a:t>实验</a:t>
                      </a:r>
                      <a:endParaRPr lang="zh-CN" sz="2000" b="1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A+B</a:t>
                      </a:r>
                      <a:endParaRPr lang="zh-CN" sz="2000" b="1" kern="10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63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A+C</a:t>
                      </a:r>
                      <a:endParaRPr lang="zh-CN" sz="2000" b="1" kern="10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63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A+D</a:t>
                      </a:r>
                      <a:endParaRPr lang="zh-CN" sz="2000" b="1" kern="10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193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B+C</a:t>
                      </a:r>
                      <a:endParaRPr lang="zh-CN" sz="2000" b="1" kern="10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305">
                <a:tc>
                  <a:txBody>
                    <a:bodyPr/>
                    <a:lstStyle/>
                    <a:p>
                      <a:pPr marL="20383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>
                          <a:latin typeface="+mn-ea"/>
                          <a:ea typeface="+mn-ea"/>
                          <a:cs typeface="Calibri"/>
                        </a:rPr>
                        <a:t>现象</a:t>
                      </a:r>
                      <a:endParaRPr lang="zh-CN" sz="2000" b="1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>
                          <a:latin typeface="+mn-ea"/>
                          <a:ea typeface="+mn-ea"/>
                          <a:cs typeface="Calibri"/>
                        </a:rPr>
                        <a:t>产生</a:t>
                      </a:r>
                      <a:r>
                        <a:rPr lang="zh-CN" sz="2000" b="1" kern="100" spc="-10">
                          <a:latin typeface="+mn-ea"/>
                          <a:ea typeface="+mn-ea"/>
                          <a:cs typeface="Calibri"/>
                        </a:rPr>
                        <a:t>气</a:t>
                      </a:r>
                      <a:r>
                        <a:rPr lang="zh-CN" sz="2000" b="1" kern="100">
                          <a:latin typeface="+mn-ea"/>
                          <a:ea typeface="+mn-ea"/>
                          <a:cs typeface="Calibri"/>
                        </a:rPr>
                        <a:t>体</a:t>
                      </a:r>
                      <a:endParaRPr lang="zh-CN" sz="2000" b="1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>
                          <a:latin typeface="+mn-ea"/>
                          <a:ea typeface="+mn-ea"/>
                          <a:cs typeface="Calibri"/>
                        </a:rPr>
                        <a:t>产生</a:t>
                      </a:r>
                      <a:r>
                        <a:rPr lang="zh-CN" sz="2000" b="1" kern="100" spc="-10">
                          <a:latin typeface="+mn-ea"/>
                          <a:ea typeface="+mn-ea"/>
                          <a:cs typeface="Calibri"/>
                        </a:rPr>
                        <a:t>沉</a:t>
                      </a:r>
                      <a:r>
                        <a:rPr lang="zh-CN" sz="2000" b="1" kern="100">
                          <a:latin typeface="+mn-ea"/>
                          <a:ea typeface="+mn-ea"/>
                          <a:cs typeface="Calibri"/>
                        </a:rPr>
                        <a:t>淀</a:t>
                      </a:r>
                      <a:endParaRPr lang="zh-CN" sz="2000" b="1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+mn-ea"/>
                          <a:ea typeface="+mn-ea"/>
                          <a:cs typeface="Calibri"/>
                        </a:rPr>
                        <a:t>产生</a:t>
                      </a:r>
                      <a:r>
                        <a:rPr lang="zh-CN" sz="2000" b="1" kern="100" spc="-10" dirty="0">
                          <a:latin typeface="+mn-ea"/>
                          <a:ea typeface="+mn-ea"/>
                          <a:cs typeface="Calibri"/>
                        </a:rPr>
                        <a:t>沉</a:t>
                      </a:r>
                      <a:r>
                        <a:rPr lang="zh-CN" sz="2000" b="1" kern="100" dirty="0">
                          <a:latin typeface="+mn-ea"/>
                          <a:ea typeface="+mn-ea"/>
                          <a:cs typeface="Calibri"/>
                        </a:rPr>
                        <a:t>淀</a:t>
                      </a:r>
                      <a:endParaRPr lang="zh-CN" sz="2000" b="1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+mn-ea"/>
                          <a:ea typeface="+mn-ea"/>
                          <a:cs typeface="Calibri"/>
                        </a:rPr>
                        <a:t>产生</a:t>
                      </a:r>
                      <a:r>
                        <a:rPr lang="zh-CN" sz="2000" b="1" kern="100" spc="-10" dirty="0">
                          <a:latin typeface="+mn-ea"/>
                          <a:ea typeface="+mn-ea"/>
                          <a:cs typeface="Calibri"/>
                        </a:rPr>
                        <a:t>沉</a:t>
                      </a:r>
                      <a:r>
                        <a:rPr lang="zh-CN" sz="2000" b="1" kern="100" dirty="0">
                          <a:latin typeface="+mn-ea"/>
                          <a:ea typeface="+mn-ea"/>
                          <a:cs typeface="Calibri"/>
                        </a:rPr>
                        <a:t>淀</a:t>
                      </a:r>
                      <a:endParaRPr lang="zh-CN" sz="2000" b="1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23528" y="692696"/>
            <a:ext cx="864096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>
              <a:tabLst>
                <a:tab pos="3136900" algn="l"/>
              </a:tabLst>
            </a:pP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12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化学实验室有失去标签的稀硫酸、氢氧化钠、氢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36900" algn="l"/>
              </a:tabLst>
            </a:pPr>
            <a:endParaRPr lang="en-US" altLang="zh-CN" sz="2800" b="1" dirty="0">
              <a:latin typeface="+mn-ea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36900" algn="l"/>
              </a:tabLst>
            </a:pP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氧化钙、碳酸钠、氯化钡五瓶无色 溶液，现将其任意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36900" algn="l"/>
              </a:tabLst>
            </a:pP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编号：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E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，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然后两两组合进行实验，其部分现象如下表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(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微溶物视为可溶物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)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：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36900" algn="l"/>
              </a:tabLst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①写出溶液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中溶质的化学式：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 	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，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	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。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36900" algn="l"/>
              </a:tabLst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②写出溶液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A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与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D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反应的化学方程式</a:t>
            </a:r>
            <a:r>
              <a:rPr kumimoji="0" lang="zh-CN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       </a:t>
            </a:r>
            <a:r>
              <a:rPr kumimoji="0" lang="zh-CN" altLang="en-US" sz="2800" b="1" i="0" u="sng" strike="noStrike" cap="none" normalizeH="0" baseline="0" dirty="0">
                <a:ln>
                  <a:noFill/>
                </a:ln>
                <a:effectLst/>
                <a:latin typeface="+mn-ea"/>
                <a:ea typeface="+mn-ea"/>
                <a:cs typeface="Calibri" pitchFamily="34" charset="0"/>
              </a:rPr>
              <a:t>	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  <a:cs typeface="Calibri" pitchFamily="34" charset="0"/>
              </a:rPr>
              <a:t>。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effectLst/>
              <a:latin typeface="+mn-ea"/>
              <a:ea typeface="+mn-ea"/>
              <a:cs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0072" y="40466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76256" y="40466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7544" y="1340768"/>
            <a:ext cx="1091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Ca(OH)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79712" y="1268760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872" y="1268760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BaCl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75656" y="4293096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39752" y="4293096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00192" y="4293096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48264" y="4293096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BaCl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95936" y="4293096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BaCl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31840" y="4221088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08104" y="4293096"/>
            <a:ext cx="9845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Ca(OH)</a:t>
            </a:r>
            <a:r>
              <a:rPr lang="en-US" altLang="zh-CN" sz="1400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44008" y="4221088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72200" y="2780928"/>
            <a:ext cx="8947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380312" y="2852936"/>
            <a:ext cx="856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BaCl</a:t>
            </a:r>
            <a:r>
              <a:rPr lang="en-US" altLang="zh-CN" sz="2000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39952" y="3717032"/>
            <a:ext cx="4735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NewBskvll BT" pitchFamily="18" charset="0"/>
                <a:cs typeface="+mn-ea"/>
                <a:sym typeface="+mn-ea"/>
              </a:rPr>
              <a:t>Na</a:t>
            </a:r>
            <a:r>
              <a:rPr lang="en-US" altLang="zh-CN" sz="2000" b="1" baseline="-25000" dirty="0">
                <a:solidFill>
                  <a:srgbClr val="FF0000"/>
                </a:solidFill>
                <a:latin typeface="NewBskvll BT" pitchFamily="18" charset="0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NewBskvll BT" pitchFamily="18" charset="0"/>
                <a:cs typeface="+mn-ea"/>
                <a:sym typeface="+mn-ea"/>
              </a:rPr>
              <a:t>CO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NewBskvll BT" pitchFamily="18" charset="0"/>
                <a:cs typeface="宋体" panose="02010600030101010101" pitchFamily="2" charset="-122"/>
                <a:sym typeface="+mn-ea"/>
              </a:rPr>
              <a:t>3</a:t>
            </a:r>
            <a:r>
              <a:rPr lang="en-US" altLang="zh-CN" sz="2000" b="1" dirty="0">
                <a:solidFill>
                  <a:srgbClr val="FF0000"/>
                </a:solidFill>
                <a:latin typeface="NewBskvll BT" pitchFamily="18" charset="0"/>
                <a:cs typeface="+mn-ea"/>
                <a:sym typeface="+mn-ea"/>
              </a:rPr>
              <a:t>+Ca(OH)</a:t>
            </a:r>
            <a:r>
              <a:rPr lang="en-US" altLang="zh-CN" sz="2000" b="1" baseline="-25000" dirty="0">
                <a:solidFill>
                  <a:srgbClr val="FF0000"/>
                </a:solidFill>
                <a:latin typeface="NewBskvll BT" pitchFamily="18" charset="0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NewBskvll BT" pitchFamily="18" charset="0"/>
                <a:cs typeface="+mn-ea"/>
                <a:sym typeface="+mn-ea"/>
              </a:rPr>
              <a:t>=2NaOH+CaCO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NewBskvll BT" pitchFamily="18" charset="0"/>
                <a:cs typeface="宋体" panose="02010600030101010101" pitchFamily="2" charset="-122"/>
                <a:sym typeface="+mn-ea"/>
              </a:rPr>
              <a:t>3</a:t>
            </a:r>
            <a:r>
              <a:rPr lang="en-US" altLang="zh-CN" sz="2000" b="1" dirty="0">
                <a:solidFill>
                  <a:srgbClr val="FF0000"/>
                </a:solidFill>
                <a:latin typeface="NewBskvll BT" pitchFamily="18" charset="0"/>
                <a:cs typeface="+mn-ea"/>
                <a:sym typeface="+mn-ea"/>
              </a:rPr>
              <a:t>↓</a:t>
            </a:r>
            <a:endParaRPr lang="zh-CN" altLang="en-US" sz="2000" dirty="0">
              <a:solidFill>
                <a:srgbClr val="FF0000"/>
              </a:solidFill>
              <a:latin typeface="NewBskvll B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552" y="1556792"/>
            <a:ext cx="770485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8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（多选）用一种试剂（或试纸）就能一次性把</a:t>
            </a:r>
            <a:r>
              <a:rPr kumimoji="1" lang="en-US" altLang="zh-CN" sz="2800" b="1" dirty="0">
                <a:latin typeface="Times New Roman" pitchFamily="18" charset="0"/>
                <a:cs typeface="Times New Roman" pitchFamily="18" charset="0"/>
              </a:rPr>
              <a:t>Ca(OH)</a:t>
            </a:r>
            <a:r>
              <a:rPr kumimoji="1" lang="en-US" altLang="zh-CN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1" lang="zh-CN" altLang="en-US" sz="2800" b="1" dirty="0">
                <a:latin typeface="Times New Roman" pitchFamily="18" charset="0"/>
                <a:cs typeface="Times New Roman" pitchFamily="18" charset="0"/>
              </a:rPr>
              <a:t>、</a:t>
            </a:r>
            <a:r>
              <a:rPr kumimoji="1" lang="en-US" altLang="zh-CN" sz="2800" b="1" dirty="0" err="1">
                <a:latin typeface="Times New Roman" pitchFamily="18" charset="0"/>
                <a:cs typeface="Times New Roman" pitchFamily="18" charset="0"/>
              </a:rPr>
              <a:t>NaCl</a:t>
            </a:r>
            <a:r>
              <a:rPr kumimoji="1" lang="zh-CN" altLang="en-US" sz="2800" b="1" dirty="0">
                <a:latin typeface="Times New Roman" pitchFamily="18" charset="0"/>
                <a:cs typeface="Times New Roman" pitchFamily="18" charset="0"/>
              </a:rPr>
              <a:t>、</a:t>
            </a:r>
            <a:r>
              <a:rPr kumimoji="1" lang="en-US" altLang="zh-CN" sz="2800" b="1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三种溶液区别开，这种试剂（或试纸）是 </a:t>
            </a:r>
            <a:r>
              <a:rPr kumimoji="1" lang="en-US" altLang="zh-CN" sz="2800" b="1" dirty="0">
                <a:latin typeface="宋体" pitchFamily="2" charset="-122"/>
                <a:ea typeface="宋体" pitchFamily="2" charset="-122"/>
              </a:rPr>
              <a:t>(     )</a:t>
            </a:r>
          </a:p>
          <a:p>
            <a:endParaRPr kumimoji="1" lang="en-US" altLang="zh-CN" sz="2800" b="1" dirty="0">
              <a:latin typeface="宋体" pitchFamily="2" charset="-122"/>
              <a:ea typeface="宋体" pitchFamily="2" charset="-122"/>
            </a:endParaRPr>
          </a:p>
          <a:p>
            <a:r>
              <a:rPr kumimoji="1" lang="en-US" altLang="zh-CN" sz="2800" b="1" dirty="0">
                <a:latin typeface="宋体" pitchFamily="2" charset="-122"/>
                <a:ea typeface="宋体" pitchFamily="2" charset="-122"/>
              </a:rPr>
              <a:t>  </a:t>
            </a:r>
            <a:r>
              <a:rPr kumimoji="1" lang="en-US" altLang="zh-CN" sz="28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en-US" altLang="zh-CN" sz="2800" b="1" dirty="0">
                <a:latin typeface="宋体" pitchFamily="2" charset="-122"/>
                <a:ea typeface="宋体" pitchFamily="2" charset="-122"/>
              </a:rPr>
              <a:t>. 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酚酞试液</a:t>
            </a:r>
            <a:endParaRPr kumimoji="1" lang="en-US" altLang="zh-CN" sz="2800" b="1" dirty="0">
              <a:latin typeface="宋体" pitchFamily="2" charset="-122"/>
              <a:ea typeface="宋体" pitchFamily="2" charset="-122"/>
            </a:endParaRPr>
          </a:p>
          <a:p>
            <a:endParaRPr kumimoji="1" lang="zh-CN" altLang="en-US" sz="2800" b="1" dirty="0">
              <a:latin typeface="宋体" pitchFamily="2" charset="-122"/>
              <a:ea typeface="宋体" pitchFamily="2" charset="-122"/>
            </a:endParaRPr>
          </a:p>
          <a:p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  </a:t>
            </a:r>
            <a:r>
              <a:rPr kumimoji="1" lang="en-US" altLang="zh-CN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．紫色石蕊试液</a:t>
            </a:r>
            <a:endParaRPr kumimoji="1" lang="en-US" altLang="zh-CN" sz="2800" b="1" dirty="0">
              <a:latin typeface="宋体" pitchFamily="2" charset="-122"/>
              <a:ea typeface="宋体" pitchFamily="2" charset="-122"/>
            </a:endParaRPr>
          </a:p>
          <a:p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  </a:t>
            </a:r>
          </a:p>
          <a:p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  </a:t>
            </a:r>
            <a:r>
              <a:rPr kumimoji="1" lang="en-US" altLang="zh-CN" sz="28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．水  </a:t>
            </a:r>
            <a:endParaRPr kumimoji="1" lang="en-US" altLang="zh-CN" sz="2800" b="1" dirty="0">
              <a:latin typeface="宋体" pitchFamily="2" charset="-122"/>
              <a:ea typeface="宋体" pitchFamily="2" charset="-122"/>
            </a:endParaRPr>
          </a:p>
          <a:p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endParaRPr kumimoji="1" lang="en-US" altLang="zh-CN" sz="2800" b="1" dirty="0">
              <a:latin typeface="宋体" pitchFamily="2" charset="-122"/>
              <a:ea typeface="宋体" pitchFamily="2" charset="-122"/>
            </a:endParaRPr>
          </a:p>
          <a:p>
            <a:r>
              <a:rPr kumimoji="1" lang="en-US" altLang="zh-CN" sz="2800" b="1" dirty="0">
                <a:latin typeface="宋体" pitchFamily="2" charset="-122"/>
                <a:ea typeface="宋体" pitchFamily="2" charset="-122"/>
              </a:rPr>
              <a:t>  </a:t>
            </a:r>
            <a:r>
              <a:rPr kumimoji="1" lang="en-US" altLang="zh-CN" sz="28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．</a:t>
            </a:r>
            <a:r>
              <a:rPr kumimoji="1" lang="en-US" altLang="zh-CN" sz="2800" b="1" dirty="0">
                <a:latin typeface="宋体" pitchFamily="2" charset="-122"/>
                <a:ea typeface="宋体" pitchFamily="2" charset="-122"/>
              </a:rPr>
              <a:t>pH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试纸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491880" y="2492896"/>
            <a:ext cx="1511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B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D</a:t>
            </a:r>
          </a:p>
        </p:txBody>
      </p:sp>
      <p:sp>
        <p:nvSpPr>
          <p:cNvPr id="6" name="矩形 5"/>
          <p:cNvSpPr/>
          <p:nvPr/>
        </p:nvSpPr>
        <p:spPr>
          <a:xfrm>
            <a:off x="323528" y="332656"/>
            <a:ext cx="38972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能力提升练习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049" name="图片 14" descr="http://pic2.mofangge.com/upload/papers/20140824/20140824111126223126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717033"/>
            <a:ext cx="3203848" cy="3140968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51520" y="363141"/>
            <a:ext cx="864096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altLang="zh-CN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（多选）如图以稀硫酸为例的反应关系体现了酸的化学性质，下列说法正确的是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(    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X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所表示的物质类别是盐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．图中涉及到置换、化合、复分解三种基本反应类型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．图中能生成盐的反应包括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②③④⑤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．若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X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溶液既能跟稀硫酸反应，又能跟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OH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反应，则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X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可能是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BaCl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endParaRPr kumimoji="0" lang="en-US" altLang="zh-CN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0072" y="764704"/>
            <a:ext cx="787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C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79512" y="138162"/>
            <a:ext cx="8856984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66700" rtl="0"/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某同学欲用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①</a:t>
            </a:r>
            <a:r>
              <a:rPr kumimoji="0" lang="en-US" altLang="zh-CN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NaOH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溶液、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②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Na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溶液、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③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Na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粉末、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④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铁钉、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⑤</a:t>
            </a:r>
            <a:r>
              <a:rPr kumimoji="0" lang="en-US" altLang="zh-CN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溶液分别与稀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H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混合来验证复分解反应发生的条件．（如图）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endParaRPr kumimoji="0" lang="zh-CN" altLang="en-US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pic>
        <p:nvPicPr>
          <p:cNvPr id="57345" name="图片 2" descr="作业帮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556792"/>
            <a:ext cx="6264696" cy="2232248"/>
          </a:xfrm>
          <a:prstGeom prst="rect">
            <a:avLst/>
          </a:prstGeom>
          <a:noFill/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251520" y="3716451"/>
            <a:ext cx="871296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从物质类别和构成的角度分析，铁钉、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__</a:t>
            </a:r>
            <a:r>
              <a:rPr kumimoji="0" lang="en-US" altLang="zh-CN" sz="28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  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_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 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与稀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H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混合的实验没有必要做；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上述物质中</a:t>
            </a:r>
            <a:r>
              <a:rPr lang="en-US" altLang="zh-CN" sz="2800" b="1" u="sng" dirty="0"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能与稀硫酸发生复分解反应，但是没有明显现象；为证明两者能够反应，你的做法是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_                                     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；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20272" y="3861048"/>
            <a:ext cx="1582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Na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溶液</a:t>
            </a:r>
            <a:endParaRPr lang="zh-CN" altLang="en-US" sz="2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87824" y="4725144"/>
            <a:ext cx="1476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NewBskvll BT" pitchFamily="18" charset="0"/>
                <a:ea typeface="+mn-ea"/>
              </a:rPr>
              <a:t>NaOH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溶液</a:t>
            </a:r>
            <a:endParaRPr lang="zh-CN" altLang="en-US" sz="2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5576" y="5589240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先向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NaOH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溶液中滴加酚酞溶液，后加稀硫酸</a:t>
            </a:r>
            <a:endParaRPr lang="zh-CN" altLang="en-US" sz="2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107504" y="692696"/>
            <a:ext cx="885698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Na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粉末和稀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H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能发生反应，是因为反应中有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_      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生成；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依据常见酸、碱、盐的溶解性表（室温），某物质能与稀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H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发生中和反应，同时生成水和沉淀，写出反应的化学方程式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__                      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．</a:t>
            </a:r>
            <a:endParaRPr kumimoji="0" lang="zh-CN" altLang="en-US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1124744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二氧化碳</a:t>
            </a:r>
          </a:p>
        </p:txBody>
      </p:sp>
      <p:sp>
        <p:nvSpPr>
          <p:cNvPr id="6" name="矩形 5"/>
          <p:cNvSpPr/>
          <p:nvPr/>
        </p:nvSpPr>
        <p:spPr>
          <a:xfrm>
            <a:off x="3563888" y="2420888"/>
            <a:ext cx="4131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+Ba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═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↓+2H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zh-CN" alt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68609" name="图片 17" descr="作业帮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653136"/>
            <a:ext cx="2339752" cy="2088231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-149333"/>
            <a:ext cx="885698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66700" rtl="0"/>
            <a:r>
              <a:rPr lang="en-US" altLang="zh-CN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如图是利用数字化传感器得到的盐酸和氢氧化钙反应过程中溶液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pH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变化图象．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该反应的化学方程式：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；请在图中曲线上标出氢氧化钙和盐酸恰好完全反应的点．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根据曲线判断，该反应时将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___</a:t>
            </a:r>
            <a:r>
              <a:rPr lang="en-US" altLang="zh-CN" sz="2800" b="1" dirty="0">
                <a:solidFill>
                  <a:srgbClr val="333333"/>
                </a:solidFill>
                <a:latin typeface="+mn-ea"/>
                <a:cs typeface="Calibri" pitchFamily="34" charset="0"/>
              </a:rPr>
              <a:t>___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（填“氢氧化钙溶液”或“盐酸”）滴入另一溶液中．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当滴入溶液的体积为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5mL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时，所得溶液中的溶质为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</a:t>
            </a:r>
            <a:r>
              <a:rPr lang="en-US" altLang="zh-CN" sz="2800" b="1" dirty="0">
                <a:solidFill>
                  <a:srgbClr val="333333"/>
                </a:solidFill>
                <a:latin typeface="+mn-ea"/>
                <a:cs typeface="Calibri" pitchFamily="34" charset="0"/>
              </a:rPr>
              <a:t>______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（填化学式），此时烧杯内溶液如果未经处理直接倒入铁质下水道，你认为可能造成的危害</a:t>
            </a:r>
            <a:r>
              <a:rPr lang="zh-CN" altLang="en-US" sz="2800" b="1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是</a:t>
            </a:r>
            <a:r>
              <a:rPr lang="en-US" altLang="zh-CN" sz="2800" b="1" dirty="0">
                <a:solidFill>
                  <a:srgbClr val="333333"/>
                </a:solidFill>
                <a:latin typeface="+mn-ea"/>
                <a:cs typeface="Calibri" pitchFamily="34" charset="0"/>
              </a:rPr>
              <a:t>___ ____________</a:t>
            </a:r>
            <a:r>
              <a:rPr lang="zh-CN" altLang="en-US" sz="2800" b="1" dirty="0">
                <a:solidFill>
                  <a:srgbClr val="333333"/>
                </a:solidFill>
                <a:latin typeface="+mn-ea"/>
                <a:cs typeface="Calibri" pitchFamily="34" charset="0"/>
              </a:rPr>
              <a:t>（用化学方程式表示）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，要想处理烧杯内溶液使其只得到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CaCl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溶液，应向溶液中加入过量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，充分反应后过滤</a:t>
            </a: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</a:t>
            </a:r>
            <a:endParaRPr kumimoji="0" lang="zh-CN" altLang="en-US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39952" y="476672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+2HCl=CaCl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+2H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br>
              <a:rPr lang="en-US" altLang="zh-CN" dirty="0">
                <a:latin typeface="Times New Roman" pitchFamily="18" charset="0"/>
                <a:cs typeface="Times New Roman" pitchFamily="18" charset="0"/>
              </a:rPr>
            </a:b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164288" y="5661248"/>
            <a:ext cx="432048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联系 10"/>
          <p:cNvSpPr/>
          <p:nvPr/>
        </p:nvSpPr>
        <p:spPr>
          <a:xfrm flipH="1" flipV="1">
            <a:off x="7596336" y="5661248"/>
            <a:ext cx="45719" cy="72007"/>
          </a:xfrm>
          <a:prstGeom prst="flowChartConnec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292080" y="1556792"/>
            <a:ext cx="18966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</a:rPr>
              <a:t>氢氧化钙溶液</a:t>
            </a:r>
            <a:r>
              <a:rPr lang="en-US" altLang="zh-CN" dirty="0"/>
              <a:t>  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251520" y="2924944"/>
            <a:ext cx="16065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和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CaCl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7504" y="3717032"/>
            <a:ext cx="25010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Fe+2HCl=FeCl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↑</a:t>
            </a:r>
            <a:endParaRPr lang="zh-CN" alt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7380312" y="4221088"/>
            <a:ext cx="16561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宋体" pitchFamily="2" charset="-122"/>
                <a:cs typeface="Calibri" pitchFamily="34" charset="0"/>
              </a:rPr>
              <a:t>碳酸钙</a:t>
            </a:r>
            <a:endParaRPr kumimoji="0" lang="zh-CN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/>
      <p:bldP spid="13" grpId="0"/>
      <p:bldP spid="14" grpId="0"/>
      <p:bldP spid="686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51520" y="116632"/>
            <a:ext cx="856895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66700" rtl="0"/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如图表示某些物质间转化关系（反应条件和部分产物已省略）。其中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E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为固体氧化物，且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为黑色粉末；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由相同元素组成的无色液体，且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具有消毒杀菌作用，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Y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Z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为无色气体，其中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Y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有毒；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为最常见的金属．请回答下列问题：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20481" name="图片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7" y="4221088"/>
            <a:ext cx="4427984" cy="2636912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2205445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反应中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物质的作用是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______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；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（</a:t>
            </a:r>
            <a:r>
              <a:rPr kumimoji="0" lang="en-US" altLang="zh-CN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）</a:t>
            </a: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反应</a:t>
            </a: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③、④</a:t>
            </a: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的化学方程式：③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_______________ </a:t>
            </a:r>
          </a:p>
          <a:p>
            <a:pPr lvl="0"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④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____________</a:t>
            </a: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</a:t>
            </a:r>
            <a:endParaRPr kumimoji="0" lang="en-US" altLang="zh-CN" sz="2800" b="1" i="0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pPr lvl="0"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（</a:t>
            </a:r>
            <a:r>
              <a:rPr kumimoji="0" lang="en-US" altLang="zh-CN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）</a:t>
            </a: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在日常生活中为防止反应</a:t>
            </a: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②</a:t>
            </a:r>
            <a:r>
              <a:rPr kumimoji="0" lang="zh-CN" altLang="en-US" sz="2800" b="1" i="0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的发生，可采取的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措施是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______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（写一点即可）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88024" y="2276872"/>
            <a:ext cx="1473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催化</a:t>
            </a:r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作用</a:t>
            </a:r>
            <a:r>
              <a:rPr lang="en-US" altLang="zh-CN" sz="20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  </a:t>
            </a:r>
            <a:endParaRPr lang="zh-CN" altLang="en-US" sz="20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4128" y="2636912"/>
            <a:ext cx="3419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+6HCl=2FeCl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+3H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zh-CN" alt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584" y="3068960"/>
            <a:ext cx="3025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+3CO ==2Fe+3CO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endParaRPr lang="zh-CN" alt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29969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高温</a:t>
            </a:r>
          </a:p>
        </p:txBody>
      </p:sp>
      <p:sp>
        <p:nvSpPr>
          <p:cNvPr id="16" name="矩形 15"/>
          <p:cNvSpPr/>
          <p:nvPr/>
        </p:nvSpPr>
        <p:spPr>
          <a:xfrm>
            <a:off x="899592" y="3861048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刷漆</a:t>
            </a:r>
            <a:endParaRPr lang="zh-CN" altLang="en-US" sz="2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52320" y="5733256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224" y="494116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56376" y="648866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48264" y="4941168"/>
            <a:ext cx="6992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CN" sz="16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16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84168" y="6519446"/>
            <a:ext cx="5629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804248" y="1412776"/>
            <a:ext cx="1071860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83568" y="1772816"/>
            <a:ext cx="2088232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4860032" y="4293096"/>
            <a:ext cx="729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MnO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6016" y="558924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339752" y="1412776"/>
            <a:ext cx="3528392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940152" y="508518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68144" y="5877272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244408" y="486916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FeCl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244408" y="5229200"/>
            <a:ext cx="71182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5" grpId="0"/>
      <p:bldP spid="16" grpId="0"/>
      <p:bldP spid="11" grpId="0"/>
      <p:bldP spid="12" grpId="0"/>
      <p:bldP spid="13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 animBg="1"/>
      <p:bldP spid="24" grpId="0"/>
      <p:bldP spid="25" grpId="0"/>
      <p:bldP spid="25" grpId="1"/>
      <p:bldP spid="26" grpId="0"/>
      <p:bldP spid="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179512" y="127085"/>
            <a:ext cx="8640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altLang="zh-CN" sz="24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6</a:t>
            </a: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A-G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是初中常见的物质．其中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E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为黑色固体．如图为这些物质的转化关系图，其中部分生成物和反应条件已省略．</a:t>
            </a:r>
            <a:b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endParaRPr kumimoji="0" lang="zh-CN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pic>
        <p:nvPicPr>
          <p:cNvPr id="69633" name="图片 1" descr="作业帮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93096"/>
            <a:ext cx="8856984" cy="2564904"/>
          </a:xfrm>
          <a:prstGeom prst="rect">
            <a:avLst/>
          </a:prstGeom>
          <a:noFill/>
        </p:spPr>
      </p:pic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724054"/>
            <a:ext cx="91440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b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宋体" pitchFamily="2" charset="-122"/>
                <a:cs typeface="Calibri" pitchFamily="34" charset="0"/>
              </a:rPr>
            </a:b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写出下列物质的化学式：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E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，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G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</a:t>
            </a:r>
            <a:b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化学反应常伴有能量变化．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与水反应时会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___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（“吸收”或“放出”）热量．</a:t>
            </a:r>
            <a:b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实验室不用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与稀硫酸反应来制取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，原因是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___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</a:t>
            </a:r>
            <a:b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写出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D→F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的化学方程式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___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+mn-ea"/>
              <a:ea typeface="+mn-ea"/>
              <a:cs typeface="Calibri" pitchFamily="34" charset="0"/>
            </a:endParaRPr>
          </a:p>
          <a:p>
            <a:pPr lvl="0" rtl="0"/>
            <a:b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5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可用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Cu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O</a:t>
            </a:r>
            <a:r>
              <a:rPr kumimoji="0" lang="en-US" altLang="zh-CN" sz="24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和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H</a:t>
            </a:r>
            <a:r>
              <a:rPr kumimoji="0" lang="en-US" altLang="zh-CN" sz="24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en-US" altLang="zh-CN" sz="24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作原料制得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CuSO</a:t>
            </a:r>
            <a:r>
              <a:rPr kumimoji="0" lang="en-US" altLang="zh-CN" sz="2400" b="1" i="0" u="none" strike="noStrike" cap="none" normalizeH="0" baseline="-300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，反应的化学方程式是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___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</a:t>
            </a:r>
            <a:endParaRPr kumimoji="0" lang="zh-CN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27984" y="836712"/>
            <a:ext cx="7360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CuO</a:t>
            </a:r>
            <a:endParaRPr lang="zh-CN" alt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20072" y="908720"/>
            <a:ext cx="9717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CuSO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NewBskvll BT" pitchFamily="18" charset="0"/>
                <a:ea typeface="+mn-ea"/>
              </a:rPr>
              <a:t>4</a:t>
            </a:r>
            <a:endParaRPr lang="zh-CN" altLang="en-US" sz="2000" b="1" dirty="0">
              <a:solidFill>
                <a:srgbClr val="FF0000"/>
              </a:solidFill>
              <a:latin typeface="NewBskvll BT" pitchFamily="18" charset="0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16216" y="1268760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</a:rPr>
              <a:t>放出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67736" y="1772816"/>
            <a:ext cx="2376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反应生成的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CaSO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微溶于水，包在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CaCO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表面，阻止反应继续进行</a:t>
            </a:r>
            <a:endParaRPr lang="zh-CN" altLang="en-US" sz="2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19672" y="2708920"/>
            <a:ext cx="511256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+Na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=CaCO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↓+2NaOH</a:t>
            </a:r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；</a:t>
            </a:r>
            <a:br>
              <a:rPr lang="en-US" altLang="zh-CN" dirty="0">
                <a:latin typeface="Times New Roman" pitchFamily="18" charset="0"/>
                <a:cs typeface="Times New Roman" pitchFamily="18" charset="0"/>
              </a:rPr>
            </a:b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3568" y="3573016"/>
            <a:ext cx="799288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2Cu+O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u="dbl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△ 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2CuO      CuO+H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═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zh-CN" altLang="zh-CN" b="1" dirty="0">
                <a:solidFill>
                  <a:srgbClr val="FF0000"/>
                </a:solidFill>
                <a:latin typeface="NewBskvll BT" pitchFamily="18" charset="0"/>
              </a:rPr>
              <a:t>；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796136" y="5733256"/>
            <a:ext cx="891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en-US" altLang="zh-CN" b="1" baseline="-25000" dirty="0">
                <a:solidFill>
                  <a:srgbClr val="FF0000"/>
                </a:solidFill>
                <a:latin typeface="NewBskvll BT" pitchFamily="18" charset="0"/>
              </a:rPr>
              <a:t>4</a:t>
            </a:r>
            <a:endParaRPr lang="zh-CN" altLang="en-US" b="1" dirty="0">
              <a:solidFill>
                <a:srgbClr val="FF0000"/>
              </a:solidFill>
              <a:latin typeface="NewBskvll BT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60232" y="436510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63888" y="5013176"/>
            <a:ext cx="1406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zh-CN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zh-CN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23728" y="5085184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851920" y="5661248"/>
            <a:ext cx="679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CuO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3728" y="5661248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9512" y="4869160"/>
            <a:ext cx="8258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CaCO</a:t>
            </a:r>
            <a:r>
              <a:rPr lang="en-US" altLang="zh-CN" sz="16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691680" y="3861048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23528" y="189221"/>
            <a:ext cx="842493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altLang="zh-CN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7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在如图有关物质转化关系中，各物质均是初中化学常见的物质，其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中</a:t>
            </a: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固体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可做制冷剂，广泛用于食品的冷藏保鲜，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是相对分子质量最小的氧化物；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三种物质含有一种相同的元素，且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是一种单质，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和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不含相同的元素，反应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④⑤⑥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中，一个有沉淀产生，一个有气体放出，一个无明显现象（图中部分生成物已省略）．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写出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物质的一种用途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       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写出反应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①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的化学方程式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__     _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．</a:t>
            </a:r>
            <a:b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pic>
        <p:nvPicPr>
          <p:cNvPr id="6" name="图片 5" descr="作业帮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109" y="4315225"/>
            <a:ext cx="5416891" cy="25427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860032" y="422108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648866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1960" y="537321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88224" y="6488668"/>
            <a:ext cx="1091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Ca(OH)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95536" y="1844824"/>
            <a:ext cx="3312368" cy="6159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660232" y="4221088"/>
            <a:ext cx="5501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endParaRPr lang="zh-CN" alt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28384" y="4797152"/>
            <a:ext cx="8803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sz="16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6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60032" y="3212976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</a:rPr>
              <a:t>供给呼吸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508104" y="3717032"/>
            <a:ext cx="16257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lang="en-US" altLang="zh-CN" sz="2000" b="1" u="sng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+O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==CO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endParaRPr lang="zh-CN" altLang="en-US" sz="2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00192" y="357301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FF0000"/>
                </a:solidFill>
              </a:rPr>
              <a:t>点燃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1" animBg="1"/>
      <p:bldP spid="14" grpId="0"/>
      <p:bldP spid="15" grpId="0"/>
      <p:bldP spid="16" grpId="0"/>
      <p:bldP spid="17" grpId="0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04664"/>
            <a:ext cx="86044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lang="en-US" altLang="zh-CN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lang="zh-CN" altLang="en-US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lang="zh-CN" altLang="en-US" sz="2800" b="1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写出反应</a:t>
            </a:r>
            <a:r>
              <a:rPr lang="zh-CN" altLang="en-US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④</a:t>
            </a:r>
            <a:r>
              <a:rPr lang="zh-CN" altLang="en-US" sz="2800" b="1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的化学方程式</a:t>
            </a:r>
            <a:r>
              <a:rPr lang="en-US" altLang="zh-CN" sz="2800" b="1" u="sng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__                 _</a:t>
            </a:r>
            <a:r>
              <a:rPr lang="zh-CN" altLang="en-US" sz="2800" b="1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，</a:t>
            </a:r>
            <a:r>
              <a:rPr lang="en-US" altLang="zh-CN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F</a:t>
            </a:r>
            <a:r>
              <a:rPr lang="zh-CN" altLang="en-US" sz="2800" b="1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物质所属的类别为</a:t>
            </a:r>
            <a:r>
              <a:rPr lang="en-US" altLang="zh-CN" sz="2800" b="1" u="sng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__  _</a:t>
            </a:r>
            <a:r>
              <a:rPr lang="zh-CN" altLang="en-US" sz="2800" b="1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（填“氧化物”或“酸”或“碱”或“盐”）．</a:t>
            </a:r>
            <a:br>
              <a:rPr lang="zh-CN" altLang="en-US" sz="2800" b="1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</a:br>
            <a:r>
              <a:rPr lang="zh-CN" altLang="en-US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lang="en-US" altLang="zh-CN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lang="zh-CN" altLang="en-US" sz="2800" b="1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lang="zh-CN" altLang="en-US" sz="2800" b="1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写出在如图有关物质转化过程中，发生的反应属于复分解反应的有</a:t>
            </a:r>
            <a:r>
              <a:rPr lang="en-US" altLang="zh-CN" sz="2800" b="1" u="sng" dirty="0">
                <a:solidFill>
                  <a:srgbClr val="33333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</a:t>
            </a:r>
            <a:r>
              <a:rPr lang="zh-CN" altLang="en-US" sz="2800" b="1" dirty="0">
                <a:solidFill>
                  <a:srgbClr val="333333"/>
                </a:solidFill>
                <a:latin typeface="+mn-ea"/>
                <a:ea typeface="+mn-ea"/>
                <a:cs typeface="Calibri" pitchFamily="34" charset="0"/>
              </a:rPr>
              <a:t>（填反应序号）．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23521" y="476672"/>
            <a:ext cx="4320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2HCl+Ca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OH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=CaCl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+2H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</a:t>
            </a:r>
            <a:endParaRPr lang="zh-CN" altLang="en-US" sz="2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91880" y="836712"/>
            <a:ext cx="442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</a:rPr>
              <a:t>盐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87824" y="2132856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NewBskvll BT" pitchFamily="18" charset="0"/>
              </a:rPr>
              <a:t>④⑤⑥⑦</a:t>
            </a:r>
            <a:endParaRPr lang="zh-CN" altLang="en-US" sz="2000" b="1" dirty="0">
              <a:solidFill>
                <a:srgbClr val="FF0000"/>
              </a:solidFill>
              <a:latin typeface="NewBskvll BT" pitchFamily="18" charset="0"/>
            </a:endParaRPr>
          </a:p>
        </p:txBody>
      </p:sp>
      <p:pic>
        <p:nvPicPr>
          <p:cNvPr id="8" name="图片 7" descr="作业帮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109" y="3933056"/>
            <a:ext cx="5416891" cy="28308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矩形 8"/>
          <p:cNvSpPr/>
          <p:nvPr/>
        </p:nvSpPr>
        <p:spPr>
          <a:xfrm>
            <a:off x="8028384" y="4437112"/>
            <a:ext cx="8803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sz="16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6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60232" y="3861048"/>
            <a:ext cx="5501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endParaRPr lang="zh-CN" alt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88224" y="6488668"/>
            <a:ext cx="1091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Ca(OH)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60032" y="386104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1960" y="537321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04048" y="6381328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251520" y="188640"/>
            <a:ext cx="864096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在一烧杯中盛有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22.3 g Na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</a:t>
            </a:r>
            <a:r>
              <a:rPr kumimoji="0" lang="en-US" altLang="zh-CN" sz="28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ewBskvll BT" pitchFamily="18" charset="0"/>
                <a:cs typeface="Calibri" pitchFamily="34" charset="0"/>
              </a:rPr>
              <a:t>和</a:t>
            </a:r>
            <a:r>
              <a:rPr kumimoji="0" lang="en-US" altLang="zh-CN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NaCl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组成的固体混合物，向其中逐渐滴加溶质质量分数为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10%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的稀盐酸。放出气体的总质量与所滴加稀盐酸的质量关系曲线如下图所示，请根据题意回答问题：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当滴加稀盐酸至图中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点时，烧杯中溶液的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pH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_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</a:t>
            </a:r>
            <a:r>
              <a:rPr kumimoji="0" lang="en-US" altLang="zh-CN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 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7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（填“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&gt;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”“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=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”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或“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&lt;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”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）。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21514" name="图片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861048"/>
            <a:ext cx="3203848" cy="2996952"/>
          </a:xfrm>
          <a:prstGeom prst="rect">
            <a:avLst/>
          </a:prstGeom>
          <a:noFill/>
        </p:spPr>
      </p:pic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251520" y="2852936"/>
            <a:ext cx="856895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当滴加稀盐酸至图中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点时，烧杯中为不饱和溶液（常温），通过计算求出其中溶质的质量分数。（计算结果保留一位小数）</a:t>
            </a:r>
            <a:endParaRPr kumimoji="0" lang="zh-CN" altLang="en-US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316416" y="1916832"/>
            <a:ext cx="3898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endParaRPr lang="zh-CN" alt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260648"/>
            <a:ext cx="86054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解：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由图示可知，当滴加稀盐酸至图中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点时，已是完全反应，再滴加稀盐酸至图中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点时，盐酸就有剩余．故溶液中的溶质为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和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，烧杯中溶液的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pH&lt;7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．</a:t>
            </a:r>
            <a:br>
              <a:rPr lang="en-US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</a:br>
            <a:endParaRPr lang="zh-CN" altLang="en-US" sz="2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1196752"/>
            <a:ext cx="871296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设反应后生成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的质量为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，混合物中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的质量为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，放出气体的总质量为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zh-CN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，稀盐酸中溶质的质量为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73g×10%=7.3g</a:t>
            </a:r>
            <a:br>
              <a:rPr lang="en-US" altLang="zh-CN" sz="24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</a:br>
            <a:endParaRPr lang="zh-CN" altLang="en-US" sz="16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2132856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+2HCl=2NaCl+H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O+CO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↑</a:t>
            </a:r>
            <a:b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106           73     117                  44</a:t>
            </a:r>
            <a:b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y              7.3g     x                      z</a:t>
            </a:r>
            <a:b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zh-CN" alt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99592" y="3140968"/>
            <a:ext cx="394841" cy="587264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651366" y="3140968"/>
            <a:ext cx="404993" cy="504056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274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宋体" pitchFamily="2" charset="-122"/>
                <a:cs typeface="Calibri" pitchFamily="34" charset="0"/>
              </a:rPr>
              <a:t> </a:t>
            </a:r>
            <a:r>
              <a:rPr kumimoji="0" lang="en-US" altLang="zh-CN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7584" y="37890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dirty="0"/>
              <a:t> </a:t>
            </a:r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y=10.6g</a:t>
            </a:r>
            <a:b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322232" y="3140968"/>
            <a:ext cx="401100" cy="504056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87824" y="3212976"/>
            <a:ext cx="322833" cy="441341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>
            <a:off x="2267744" y="37890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x=11.7g</a:t>
            </a:r>
            <a:b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75676" y="3140968"/>
            <a:ext cx="401100" cy="504056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3968" y="3140968"/>
            <a:ext cx="240283" cy="489633"/>
          </a:xfrm>
          <a:prstGeom prst="rect">
            <a:avLst/>
          </a:prstGeom>
          <a:noFill/>
        </p:spPr>
      </p:pic>
      <p:sp>
        <p:nvSpPr>
          <p:cNvPr id="20" name="矩形 19"/>
          <p:cNvSpPr/>
          <p:nvPr/>
        </p:nvSpPr>
        <p:spPr>
          <a:xfrm>
            <a:off x="3635896" y="37890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z=4.4g</a:t>
            </a:r>
            <a:b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95936" y="328498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</a:rPr>
              <a:t>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59632" y="321297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</a:rPr>
              <a:t>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627784" y="328498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</a:rPr>
              <a:t>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71600" y="4221088"/>
            <a:ext cx="7056784" cy="1152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+mn-ea"/>
                <a:ea typeface="+mn-ea"/>
              </a:rPr>
              <a:t>氯化钠质量</a:t>
            </a:r>
            <a:r>
              <a:rPr lang="en-US" altLang="zh-CN" sz="24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=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22.3g-10.6g+11.7g=23.4</a:t>
            </a:r>
            <a:r>
              <a:rPr lang="en-US" altLang="zh-CN" sz="2000" dirty="0">
                <a:solidFill>
                  <a:srgbClr val="FF0000"/>
                </a:solidFill>
                <a:latin typeface="NewBskvll BT" pitchFamily="18" charset="0"/>
                <a:ea typeface="+mn-ea"/>
              </a:rPr>
              <a:t>g</a:t>
            </a:r>
            <a:br>
              <a:rPr lang="en-US" altLang="zh-CN" sz="2000" dirty="0">
                <a:latin typeface="NewBskvll BT" pitchFamily="18" charset="0"/>
                <a:ea typeface="+mn-ea"/>
              </a:rPr>
            </a:br>
            <a:r>
              <a:rPr lang="zh-CN" altLang="en-US" sz="2000" b="1" dirty="0">
                <a:solidFill>
                  <a:srgbClr val="FF0000"/>
                </a:solidFill>
                <a:latin typeface="+mn-ea"/>
                <a:ea typeface="+mn-ea"/>
              </a:rPr>
              <a:t>反应后溶液质量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=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22.3g+73g-4.4g=90.9g</a:t>
            </a:r>
            <a:br>
              <a:rPr lang="en-US" altLang="zh-CN" sz="2400" b="1" dirty="0">
                <a:solidFill>
                  <a:srgbClr val="FF0000"/>
                </a:solidFill>
                <a:latin typeface="NewBskvll BT" pitchFamily="18" charset="0"/>
                <a:ea typeface="+mn-ea"/>
              </a:rPr>
            </a:br>
            <a:endParaRPr lang="zh-CN" altLang="en-US" sz="2400" b="1" dirty="0">
              <a:solidFill>
                <a:srgbClr val="FF0000"/>
              </a:solidFill>
              <a:latin typeface="NewBskvll BT" pitchFamily="18" charset="0"/>
              <a:ea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7584" y="5085184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其中含溶质的质量分数为：</a:t>
            </a:r>
            <a:endParaRPr lang="zh-CN" altLang="en-US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87880" y="5013176"/>
            <a:ext cx="518623" cy="504056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274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宋体" pitchFamily="2" charset="-122"/>
                <a:cs typeface="Calibri" pitchFamily="34" charset="0"/>
              </a:rPr>
              <a:t> </a:t>
            </a:r>
            <a:r>
              <a:rPr kumimoji="0" lang="en-US" altLang="zh-CN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39952" y="51571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100%=25.7%</a:t>
            </a:r>
            <a:br>
              <a:rPr lang="en-US" altLang="zh-CN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zh-CN" altLang="en-US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1115616" y="5705182"/>
            <a:ext cx="720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宋体" pitchFamily="2" charset="-122"/>
                <a:ea typeface="宋体" pitchFamily="2" charset="-122"/>
                <a:cs typeface="Calibri" pitchFamily="34" charset="0"/>
              </a:rPr>
              <a:t>答：其中含溶质的质量分数为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25.7%</a:t>
            </a:r>
            <a:endParaRPr kumimoji="0" lang="en-US" altLang="zh-CN" sz="28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79512" y="188640"/>
            <a:ext cx="8856984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9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取碳酸钾和氯化钾的混合物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15g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，加入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150g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水使其完全溶解，再加入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100g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氯化钙溶液恰好完全反应，过滤，得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255g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滤液（不考虑实验过程中质量的损失），计算：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该混合物中碳酸钾的质量分数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反应后所得滤液中溶质的质量分数（计算结果精确到 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0.1%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） 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051720" y="5085184"/>
            <a:ext cx="406524" cy="552196"/>
          </a:xfrm>
          <a:prstGeom prst="rect">
            <a:avLst/>
          </a:prstGeom>
          <a:noFill/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87824" y="5085184"/>
            <a:ext cx="414462" cy="573613"/>
          </a:xfrm>
          <a:prstGeom prst="rect">
            <a:avLst/>
          </a:prstGeom>
          <a:noFill/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39952" y="5085184"/>
            <a:ext cx="1215394" cy="576064"/>
          </a:xfrm>
          <a:prstGeom prst="rect">
            <a:avLst/>
          </a:prstGeom>
          <a:noFill/>
        </p:spPr>
      </p:pic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1115616" y="3006824"/>
            <a:ext cx="7704856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解：生成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CaCO</a:t>
            </a:r>
            <a:r>
              <a:rPr kumimoji="0" lang="en-US" altLang="zh-CN" sz="200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的质量：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15g+150g+100g-255g=10g</a:t>
            </a:r>
            <a:endParaRPr kumimoji="0" lang="en-US" altLang="zh-CN" sz="24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设固体混合物中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K</a:t>
            </a:r>
            <a:r>
              <a:rPr kumimoji="0" lang="en-US" altLang="zh-CN" sz="200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CO</a:t>
            </a:r>
            <a:r>
              <a:rPr kumimoji="0" lang="en-US" altLang="zh-CN" sz="200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的质量为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，生成</a:t>
            </a:r>
            <a:r>
              <a:rPr kumimoji="0" lang="en-US" altLang="zh-CN" sz="20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KCl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的质量为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K</a:t>
            </a:r>
            <a:r>
              <a:rPr kumimoji="0" lang="en-US" altLang="zh-CN" sz="200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CO</a:t>
            </a:r>
            <a:r>
              <a:rPr kumimoji="0" lang="en-US" altLang="zh-CN" sz="200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+CaCl</a:t>
            </a:r>
            <a:r>
              <a:rPr kumimoji="0" lang="en-US" altLang="zh-CN" sz="200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== CaCO</a:t>
            </a:r>
            <a:r>
              <a:rPr kumimoji="0" lang="en-US" altLang="zh-CN" sz="200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↓ +2KCl</a:t>
            </a: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138                          100         149</a:t>
            </a: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x                               10g          y</a:t>
            </a: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0666" name="Rectangle 10"/>
          <p:cNvSpPr>
            <a:spLocks noChangeArrowheads="1"/>
          </p:cNvSpPr>
          <p:nvPr/>
        </p:nvSpPr>
        <p:spPr bwMode="auto">
          <a:xfrm>
            <a:off x="1619672" y="5733256"/>
            <a:ext cx="16561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Calibri" pitchFamily="34" charset="0"/>
              </a:rPr>
              <a:t>       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x=13.8g 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NewBskvll BT" pitchFamily="18" charset="0"/>
                <a:ea typeface="+mn-ea"/>
                <a:cs typeface="Calibri" pitchFamily="34" charset="0"/>
              </a:rPr>
              <a:t> </a:t>
            </a:r>
            <a:r>
              <a:rPr kumimoji="0" lang="en-US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       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sp>
        <p:nvSpPr>
          <p:cNvPr id="70667" name="Rectangle 11"/>
          <p:cNvSpPr>
            <a:spLocks noChangeArrowheads="1"/>
          </p:cNvSpPr>
          <p:nvPr/>
        </p:nvSpPr>
        <p:spPr bwMode="auto">
          <a:xfrm>
            <a:off x="3851920" y="5733256"/>
            <a:ext cx="187220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NewBskvll BT" pitchFamily="18" charset="0"/>
                <a:cs typeface="Calibri" pitchFamily="34" charset="0"/>
              </a:rPr>
              <a:t>     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y=14.9g</a:t>
            </a: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83768" y="5157192"/>
            <a:ext cx="37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=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4" grpId="0"/>
      <p:bldP spid="70666" grpId="0"/>
      <p:bldP spid="70667" grpId="0"/>
      <p:bldP spid="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251520" y="975524"/>
            <a:ext cx="8892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该混合物中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K</a:t>
            </a:r>
            <a:r>
              <a:rPr kumimoji="0" lang="en-US" altLang="zh-CN" sz="2000" b="1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2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CO</a:t>
            </a:r>
            <a:r>
              <a:rPr kumimoji="0" lang="en-US" altLang="zh-CN" sz="2000" b="1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3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的质量分数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：</a:t>
            </a:r>
            <a:endParaRPr kumimoji="0" lang="zh-CN" altLang="en-US" sz="3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3968" y="908720"/>
            <a:ext cx="720080" cy="699854"/>
          </a:xfrm>
          <a:prstGeom prst="rect">
            <a:avLst/>
          </a:prstGeom>
          <a:noFill/>
        </p:spPr>
      </p:pic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5076056" y="1052736"/>
            <a:ext cx="19077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×100%=92%</a:t>
            </a:r>
            <a:endParaRPr kumimoji="0" lang="en-US" altLang="zh-CN" sz="32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0" y="1546920"/>
            <a:ext cx="90730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反应后所得滤液中</a:t>
            </a:r>
            <a:r>
              <a:rPr kumimoji="0" lang="en-US" altLang="zh-CN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KCl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的质量：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14.9g+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15g-13.8g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=16.1g</a:t>
            </a: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  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反应后所得滤液中溶质的质量分数：</a:t>
            </a:r>
            <a:endParaRPr kumimoji="0" lang="zh-CN" altLang="en-US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716016" y="2132856"/>
            <a:ext cx="666801" cy="648072"/>
          </a:xfrm>
          <a:prstGeom prst="rect">
            <a:avLst/>
          </a:prstGeom>
          <a:noFill/>
        </p:spPr>
      </p:pic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5148064" y="2204864"/>
            <a:ext cx="37799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×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100%=6.3%</a:t>
            </a:r>
            <a:endParaRPr kumimoji="0" lang="en-US" altLang="zh-CN" sz="32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323528" y="3159642"/>
            <a:ext cx="82089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答：该混合物中碳酸钾的质量分数为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92%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，反应后所得滤液中溶质的质量分数为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6.3%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。</a:t>
            </a:r>
            <a:endParaRPr kumimoji="0" lang="zh-CN" altLang="en-US" sz="32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97974"/>
            <a:ext cx="871296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 fontAlgn="ctr"/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</a:rPr>
              <a:t>10</a:t>
            </a:r>
            <a:r>
              <a:rPr lang="en-US" altLang="zh-CN" sz="2800" b="1" dirty="0">
                <a:latin typeface="+mn-ea"/>
              </a:rPr>
              <a:t>.</a:t>
            </a: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化学兴趣小组欲用如图某胃药标签进行物质成分分析．取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20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片该药片研碎放入烧杯中，再向烧杯中滴加稀盐酸至恰好完全反应（药品中其他成分不溶于水，也不参加反应），共消耗稀盐酸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25g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，待反应生成的气体全部逸出，测得烧杯内物质的总质量为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30.6g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．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请计算：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药品中碳酸氢钠的质量分数；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反应后所得溶液中溶质的质量分数．（计算结果精确是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0.1%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Calibri" pitchFamily="34" charset="0"/>
              </a:rPr>
              <a:t>）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pic>
        <p:nvPicPr>
          <p:cNvPr id="1025" name="图片 10"/>
          <p:cNvPicPr>
            <a:picLocks noChangeAspect="1" noChangeArrowheads="1"/>
          </p:cNvPicPr>
          <p:nvPr/>
        </p:nvPicPr>
        <p:blipFill>
          <a:blip r:embed="rId2" cstate="print"/>
          <a:srcRect r="829" b="1465"/>
          <a:stretch>
            <a:fillRect/>
          </a:stretch>
        </p:blipFill>
        <p:spPr bwMode="auto">
          <a:xfrm>
            <a:off x="4572000" y="3789040"/>
            <a:ext cx="4473733" cy="252028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31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548680"/>
            <a:ext cx="835292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解：每片药品重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0.5g</a:t>
            </a:r>
            <a:r>
              <a:rPr lang="zh-CN" altLang="zh-CN" sz="2400" b="1" dirty="0">
                <a:solidFill>
                  <a:srgbClr val="FF0000"/>
                </a:solidFill>
                <a:latin typeface="+mn-ea"/>
                <a:ea typeface="+mn-ea"/>
              </a:rPr>
              <a:t>，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所以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片药品的质量为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0.5g×20=10g</a:t>
            </a:r>
            <a:r>
              <a:rPr lang="zh-CN" altLang="zh-CN" sz="2400" dirty="0">
                <a:solidFill>
                  <a:srgbClr val="FF0000"/>
                </a:solidFill>
                <a:latin typeface="NewBskvll BT" pitchFamily="18" charset="0"/>
                <a:ea typeface="+mn-ea"/>
              </a:rPr>
              <a:t>；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反应共生成气体的质量为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10g+25g-30.6g=4.4g</a:t>
            </a:r>
            <a:r>
              <a:rPr lang="zh-CN" altLang="zh-CN" sz="24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；</a:t>
            </a:r>
            <a:b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设要生成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4.4g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二氧化碳需要参加反应的碳酸氢钠质量为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，生成氯化钠质量为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  <a:ea typeface="+mn-ea"/>
              </a:rPr>
              <a:t>则：</a:t>
            </a:r>
            <a:br>
              <a:rPr lang="en-US" altLang="zh-CN" sz="2000" b="1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NaHCO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+HCl</a:t>
            </a:r>
            <a:r>
              <a:rPr lang="zh-CN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═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NaCl+H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O+CO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↑</a:t>
            </a:r>
            <a:b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84                         58.5             44</a:t>
            </a:r>
            <a:b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x                             y               4.4g</a:t>
            </a:r>
            <a:br>
              <a:rPr lang="en-US" altLang="zh-CN" sz="2400" dirty="0">
                <a:solidFill>
                  <a:srgbClr val="FF0000"/>
                </a:solidFill>
                <a:latin typeface="NewBskvll BT" pitchFamily="18" charset="0"/>
                <a:ea typeface="+mn-ea"/>
              </a:rPr>
            </a:br>
            <a:endParaRPr lang="zh-CN" altLang="en-US" dirty="0">
              <a:solidFill>
                <a:srgbClr val="FF0000"/>
              </a:solidFill>
              <a:latin typeface="NewBskvll BT" pitchFamily="18" charset="0"/>
              <a:ea typeface="+mn-ea"/>
            </a:endParaRPr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619672" y="3573016"/>
            <a:ext cx="288032" cy="586933"/>
          </a:xfrm>
          <a:prstGeom prst="rect">
            <a:avLst/>
          </a:prstGeom>
          <a:noFill/>
        </p:spPr>
      </p:pic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059832" y="3573016"/>
            <a:ext cx="432048" cy="582536"/>
          </a:xfrm>
          <a:prstGeom prst="rect">
            <a:avLst/>
          </a:prstGeom>
          <a:noFill/>
        </p:spPr>
      </p:pic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35896" y="3573016"/>
            <a:ext cx="432048" cy="586886"/>
          </a:xfrm>
          <a:prstGeom prst="rect">
            <a:avLst/>
          </a:prstGeom>
          <a:noFill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23728" y="3573016"/>
            <a:ext cx="432048" cy="586886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3419872" y="3717032"/>
            <a:ext cx="37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=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35696" y="3717032"/>
            <a:ext cx="37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=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15616" y="43651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x=8.4g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zh-CN" sz="2000" b="1" dirty="0">
                <a:latin typeface="+mn-ea"/>
                <a:ea typeface="+mn-ea"/>
              </a:rPr>
              <a:t>           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y=5.85g</a:t>
            </a:r>
            <a:b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zh-CN" altLang="en-US" sz="2000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323528" y="5085184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（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药品中碳酸氢钠的质量分数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=</a:t>
            </a:r>
            <a:endParaRPr kumimoji="0" lang="en-US" altLang="zh-CN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355976" y="4869160"/>
            <a:ext cx="504056" cy="690169"/>
          </a:xfrm>
          <a:prstGeom prst="rect">
            <a:avLst/>
          </a:prstGeom>
          <a:noFill/>
        </p:spPr>
      </p:pic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4788024" y="5013176"/>
            <a:ext cx="511256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×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100%=8.4%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；</a:t>
            </a:r>
            <a:b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b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宋体" pitchFamily="2" charset="-122"/>
                <a:cs typeface="Calibri" pitchFamily="34" charset="0"/>
              </a:rPr>
            </a:b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179512" y="1278678"/>
            <a:ext cx="89644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反应后所得溶液质量为：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8.4g+25g-4.4g=29g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ea"/>
                <a:ea typeface="+mn-ea"/>
                <a:cs typeface="Calibri" pitchFamily="34" charset="0"/>
              </a:rPr>
              <a:t>      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反应后所得溶液中溶质的质量分数：</a:t>
            </a:r>
            <a:endParaRPr kumimoji="0" lang="zh-CN" altLang="en-US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ea"/>
              <a:ea typeface="+mn-ea"/>
              <a:cs typeface="宋体" pitchFamily="2" charset="-122"/>
            </a:endParaRPr>
          </a:p>
        </p:txBody>
      </p:sp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76056" y="1844823"/>
            <a:ext cx="504056" cy="690169"/>
          </a:xfrm>
          <a:prstGeom prst="rect">
            <a:avLst/>
          </a:prstGeom>
          <a:noFill/>
        </p:spPr>
      </p:pic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5508104" y="1988840"/>
            <a:ext cx="863994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×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100%=20.2%</a:t>
            </a:r>
            <a:b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en-US" altLang="zh-CN" sz="32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1043608" y="3140968"/>
            <a:ext cx="62039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答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：</a:t>
            </a:r>
            <a:r>
              <a:rPr kumimoji="0" 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药品中碳酸氢钠的质量分数为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8.4%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；</a:t>
            </a:r>
            <a:b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</a:b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    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（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）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Calibri" pitchFamily="34" charset="0"/>
              </a:rPr>
              <a:t>反应后所得溶液中溶质的质量分数为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20.2%</a:t>
            </a:r>
            <a:endParaRPr kumimoji="0" lang="en-US" altLang="zh-CN" sz="32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4390</TotalTime>
  <Words>4930</Words>
  <Application>Microsoft Office PowerPoint</Application>
  <PresentationFormat>全屏显示(4:3)</PresentationFormat>
  <Paragraphs>662</Paragraphs>
  <Slides>59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71" baseType="lpstr">
      <vt:lpstr>NewBskvll BT</vt:lpstr>
      <vt:lpstr>方正超粗黑繁体</vt:lpstr>
      <vt:lpstr>黑体</vt:lpstr>
      <vt:lpstr>华文中宋</vt:lpstr>
      <vt:lpstr>宋体</vt:lpstr>
      <vt:lpstr>Arial</vt:lpstr>
      <vt:lpstr>Calibri</vt:lpstr>
      <vt:lpstr>Tahoma</vt:lpstr>
      <vt:lpstr>Times New Roman</vt:lpstr>
      <vt:lpstr>Verdana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安徽新华学院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LiuYang</dc:creator>
  <cp:lastModifiedBy>河西教育03</cp:lastModifiedBy>
  <cp:revision>450</cp:revision>
  <dcterms:created xsi:type="dcterms:W3CDTF">2008-02-19T10:20:00Z</dcterms:created>
  <dcterms:modified xsi:type="dcterms:W3CDTF">2020-02-27T05:05:35Z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